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58" r:id="rId5"/>
    <p:sldId id="260" r:id="rId6"/>
    <p:sldId id="262" r:id="rId7"/>
    <p:sldId id="263"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2D59-FCD9-478F-8133-837F9DCA483E}"/>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l-GR"/>
              <a:t>Κάντε κλικ για να επεξεργαστείτε τον τίτλο υποδείγματος</a:t>
            </a:r>
            <a:endParaRPr lang="en-US"/>
          </a:p>
        </p:txBody>
      </p:sp>
      <p:sp>
        <p:nvSpPr>
          <p:cNvPr id="3" name="Subtitle 2">
            <a:extLst>
              <a:ext uri="{FF2B5EF4-FFF2-40B4-BE49-F238E27FC236}">
                <a16:creationId xmlns:a16="http://schemas.microsoft.com/office/drawing/2014/main" id="{9C11549B-5FBF-45F3-9B70-571A7B2E6680}"/>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l-GR"/>
              <a:t>Κάντε κλικ για να επεξεργαστείτε τον υπότιτλο του υποδείγματος</a:t>
            </a:r>
            <a:endParaRPr lang="en-US"/>
          </a:p>
        </p:txBody>
      </p:sp>
      <p:sp>
        <p:nvSpPr>
          <p:cNvPr id="4" name="Date Placeholder 3">
            <a:extLst>
              <a:ext uri="{FF2B5EF4-FFF2-40B4-BE49-F238E27FC236}">
                <a16:creationId xmlns:a16="http://schemas.microsoft.com/office/drawing/2014/main" id="{007EE4CA-CB51-43B7-A243-760CCE08B95C}"/>
              </a:ext>
            </a:extLst>
          </p:cNvPr>
          <p:cNvSpPr txBox="1">
            <a:spLocks noGrp="1"/>
          </p:cNvSpPr>
          <p:nvPr>
            <p:ph type="dt" sz="half" idx="7"/>
          </p:nvPr>
        </p:nvSpPr>
        <p:spPr/>
        <p:txBody>
          <a:bodyPr/>
          <a:lstStyle>
            <a:lvl1pPr>
              <a:defRPr/>
            </a:lvl1pPr>
          </a:lstStyle>
          <a:p>
            <a:pPr lvl="0"/>
            <a:fld id="{1CA72F44-FB09-4934-A979-6473EF1E6FF6}" type="datetime1">
              <a:rPr lang="el-GR"/>
              <a:pPr lvl="0"/>
              <a:t>5/3/2023</a:t>
            </a:fld>
            <a:endParaRPr lang="el-GR"/>
          </a:p>
        </p:txBody>
      </p:sp>
      <p:sp>
        <p:nvSpPr>
          <p:cNvPr id="5" name="Footer Placeholder 4">
            <a:extLst>
              <a:ext uri="{FF2B5EF4-FFF2-40B4-BE49-F238E27FC236}">
                <a16:creationId xmlns:a16="http://schemas.microsoft.com/office/drawing/2014/main" id="{D7B1BD18-2737-4DFD-B9BE-03F0ABC38837}"/>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FB12A9F1-57DD-48A0-BE0E-6DBC566D88EC}"/>
              </a:ext>
            </a:extLst>
          </p:cNvPr>
          <p:cNvSpPr txBox="1">
            <a:spLocks noGrp="1"/>
          </p:cNvSpPr>
          <p:nvPr>
            <p:ph type="sldNum" sz="quarter" idx="8"/>
          </p:nvPr>
        </p:nvSpPr>
        <p:spPr/>
        <p:txBody>
          <a:bodyPr/>
          <a:lstStyle>
            <a:lvl1pPr>
              <a:defRPr/>
            </a:lvl1pPr>
          </a:lstStyle>
          <a:p>
            <a:pPr lvl="0"/>
            <a:fld id="{91F0B615-2072-43B3-9E56-866C066C6F9A}" type="slidenum">
              <a:t>‹#›</a:t>
            </a:fld>
            <a:endParaRPr lang="el-GR"/>
          </a:p>
        </p:txBody>
      </p:sp>
    </p:spTree>
    <p:extLst>
      <p:ext uri="{BB962C8B-B14F-4D97-AF65-F5344CB8AC3E}">
        <p14:creationId xmlns:p14="http://schemas.microsoft.com/office/powerpoint/2010/main" val="2342821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9B98-D3F0-4BE1-9457-A00ADFE4B32A}"/>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E2780879-3B99-4F61-B34C-76A394FC0B9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036D1331-82B6-4727-9C71-131B789DE57C}"/>
              </a:ext>
            </a:extLst>
          </p:cNvPr>
          <p:cNvSpPr txBox="1">
            <a:spLocks noGrp="1"/>
          </p:cNvSpPr>
          <p:nvPr>
            <p:ph type="dt" sz="half" idx="7"/>
          </p:nvPr>
        </p:nvSpPr>
        <p:spPr/>
        <p:txBody>
          <a:bodyPr/>
          <a:lstStyle>
            <a:lvl1pPr>
              <a:defRPr/>
            </a:lvl1pPr>
          </a:lstStyle>
          <a:p>
            <a:pPr lvl="0"/>
            <a:fld id="{22DA2E54-FF3D-423F-B206-EA3664C37071}" type="datetime1">
              <a:rPr lang="el-GR"/>
              <a:pPr lvl="0"/>
              <a:t>5/3/2023</a:t>
            </a:fld>
            <a:endParaRPr lang="el-GR"/>
          </a:p>
        </p:txBody>
      </p:sp>
      <p:sp>
        <p:nvSpPr>
          <p:cNvPr id="5" name="Footer Placeholder 4">
            <a:extLst>
              <a:ext uri="{FF2B5EF4-FFF2-40B4-BE49-F238E27FC236}">
                <a16:creationId xmlns:a16="http://schemas.microsoft.com/office/drawing/2014/main" id="{A130B695-1AF4-41E8-8769-2929D99DBB35}"/>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F17D024F-1E1C-4FB6-9248-930EC02CC506}"/>
              </a:ext>
            </a:extLst>
          </p:cNvPr>
          <p:cNvSpPr txBox="1">
            <a:spLocks noGrp="1"/>
          </p:cNvSpPr>
          <p:nvPr>
            <p:ph type="sldNum" sz="quarter" idx="8"/>
          </p:nvPr>
        </p:nvSpPr>
        <p:spPr/>
        <p:txBody>
          <a:bodyPr/>
          <a:lstStyle>
            <a:lvl1pPr>
              <a:defRPr/>
            </a:lvl1pPr>
          </a:lstStyle>
          <a:p>
            <a:pPr lvl="0"/>
            <a:fld id="{FEE357BC-1CCD-4A17-8C5C-F52EA78706F8}" type="slidenum">
              <a:t>‹#›</a:t>
            </a:fld>
            <a:endParaRPr lang="el-GR"/>
          </a:p>
        </p:txBody>
      </p:sp>
    </p:spTree>
    <p:extLst>
      <p:ext uri="{BB962C8B-B14F-4D97-AF65-F5344CB8AC3E}">
        <p14:creationId xmlns:p14="http://schemas.microsoft.com/office/powerpoint/2010/main" val="695416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70933-016B-4404-AFC1-2FF503E7A459}"/>
              </a:ext>
            </a:extLst>
          </p:cNvPr>
          <p:cNvSpPr txBox="1">
            <a:spLocks noGrp="1"/>
          </p:cNvSpPr>
          <p:nvPr>
            <p:ph type="title" orient="vert"/>
          </p:nvPr>
        </p:nvSpPr>
        <p:spPr>
          <a:xfrm>
            <a:off x="8724903" y="365129"/>
            <a:ext cx="2628899" cy="5811834"/>
          </a:xfrm>
        </p:spPr>
        <p:txBody>
          <a:bodyPr vert="eaVert"/>
          <a:lstStyle>
            <a:lvl1pPr>
              <a:defRPr/>
            </a:lvl1pPr>
          </a:lstStyle>
          <a:p>
            <a:pPr lvl="0"/>
            <a:r>
              <a:rPr lang="el-GR"/>
              <a:t>Κάντε κλικ για να επεξεργαστείτε τον τίτλο υποδείγματος</a:t>
            </a:r>
            <a:endParaRPr lang="en-US"/>
          </a:p>
        </p:txBody>
      </p:sp>
      <p:sp>
        <p:nvSpPr>
          <p:cNvPr id="3" name="Vertical Text Placeholder 2">
            <a:extLst>
              <a:ext uri="{FF2B5EF4-FFF2-40B4-BE49-F238E27FC236}">
                <a16:creationId xmlns:a16="http://schemas.microsoft.com/office/drawing/2014/main" id="{BB98D297-C210-4434-BB9B-BBC86F593F5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AF00DAD2-3FAB-42C4-B253-09667E029936}"/>
              </a:ext>
            </a:extLst>
          </p:cNvPr>
          <p:cNvSpPr txBox="1">
            <a:spLocks noGrp="1"/>
          </p:cNvSpPr>
          <p:nvPr>
            <p:ph type="dt" sz="half" idx="7"/>
          </p:nvPr>
        </p:nvSpPr>
        <p:spPr/>
        <p:txBody>
          <a:bodyPr/>
          <a:lstStyle>
            <a:lvl1pPr>
              <a:defRPr/>
            </a:lvl1pPr>
          </a:lstStyle>
          <a:p>
            <a:pPr lvl="0"/>
            <a:fld id="{04E2591F-831D-4813-B874-FF0409BD54AD}" type="datetime1">
              <a:rPr lang="el-GR"/>
              <a:pPr lvl="0"/>
              <a:t>5/3/2023</a:t>
            </a:fld>
            <a:endParaRPr lang="el-GR"/>
          </a:p>
        </p:txBody>
      </p:sp>
      <p:sp>
        <p:nvSpPr>
          <p:cNvPr id="5" name="Footer Placeholder 4">
            <a:extLst>
              <a:ext uri="{FF2B5EF4-FFF2-40B4-BE49-F238E27FC236}">
                <a16:creationId xmlns:a16="http://schemas.microsoft.com/office/drawing/2014/main" id="{ECC7ACEF-206F-4C92-B8D1-CBCED44DA22F}"/>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8FB39141-D9CA-4890-AB42-93C0BCA80F23}"/>
              </a:ext>
            </a:extLst>
          </p:cNvPr>
          <p:cNvSpPr txBox="1">
            <a:spLocks noGrp="1"/>
          </p:cNvSpPr>
          <p:nvPr>
            <p:ph type="sldNum" sz="quarter" idx="8"/>
          </p:nvPr>
        </p:nvSpPr>
        <p:spPr/>
        <p:txBody>
          <a:bodyPr/>
          <a:lstStyle>
            <a:lvl1pPr>
              <a:defRPr/>
            </a:lvl1pPr>
          </a:lstStyle>
          <a:p>
            <a:pPr lvl="0"/>
            <a:fld id="{B2E450BE-0474-449B-B68B-AB89BC5F9298}" type="slidenum">
              <a:t>‹#›</a:t>
            </a:fld>
            <a:endParaRPr lang="el-GR"/>
          </a:p>
        </p:txBody>
      </p:sp>
    </p:spTree>
    <p:extLst>
      <p:ext uri="{BB962C8B-B14F-4D97-AF65-F5344CB8AC3E}">
        <p14:creationId xmlns:p14="http://schemas.microsoft.com/office/powerpoint/2010/main" val="210044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97C3-7903-4D78-854D-0B49425BB36D}"/>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56EC3898-6523-42AB-B6E5-5E083B68ACD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E003ED51-0CCF-4B27-9272-62BFDE28FCCA}"/>
              </a:ext>
            </a:extLst>
          </p:cNvPr>
          <p:cNvSpPr txBox="1">
            <a:spLocks noGrp="1"/>
          </p:cNvSpPr>
          <p:nvPr>
            <p:ph type="dt" sz="half" idx="7"/>
          </p:nvPr>
        </p:nvSpPr>
        <p:spPr/>
        <p:txBody>
          <a:bodyPr/>
          <a:lstStyle>
            <a:lvl1pPr>
              <a:defRPr/>
            </a:lvl1pPr>
          </a:lstStyle>
          <a:p>
            <a:pPr lvl="0"/>
            <a:fld id="{57EE9EB9-49C8-4371-A8DB-4F92572A7F6A}" type="datetime1">
              <a:rPr lang="el-GR"/>
              <a:pPr lvl="0"/>
              <a:t>5/3/2023</a:t>
            </a:fld>
            <a:endParaRPr lang="el-GR"/>
          </a:p>
        </p:txBody>
      </p:sp>
      <p:sp>
        <p:nvSpPr>
          <p:cNvPr id="5" name="Footer Placeholder 4">
            <a:extLst>
              <a:ext uri="{FF2B5EF4-FFF2-40B4-BE49-F238E27FC236}">
                <a16:creationId xmlns:a16="http://schemas.microsoft.com/office/drawing/2014/main" id="{BD2AB433-7F94-4A76-8A76-872EC358ED92}"/>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F29F3C80-1E7C-48A4-BE7B-F7CF382EC915}"/>
              </a:ext>
            </a:extLst>
          </p:cNvPr>
          <p:cNvSpPr txBox="1">
            <a:spLocks noGrp="1"/>
          </p:cNvSpPr>
          <p:nvPr>
            <p:ph type="sldNum" sz="quarter" idx="8"/>
          </p:nvPr>
        </p:nvSpPr>
        <p:spPr/>
        <p:txBody>
          <a:bodyPr/>
          <a:lstStyle>
            <a:lvl1pPr>
              <a:defRPr/>
            </a:lvl1pPr>
          </a:lstStyle>
          <a:p>
            <a:pPr lvl="0"/>
            <a:fld id="{5A626907-2F14-43A0-AFBC-F67264E5C0E6}" type="slidenum">
              <a:t>‹#›</a:t>
            </a:fld>
            <a:endParaRPr lang="el-GR"/>
          </a:p>
        </p:txBody>
      </p:sp>
    </p:spTree>
    <p:extLst>
      <p:ext uri="{BB962C8B-B14F-4D97-AF65-F5344CB8AC3E}">
        <p14:creationId xmlns:p14="http://schemas.microsoft.com/office/powerpoint/2010/main" val="18296044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3F65-0A8C-44B4-952B-80EA86B89482}"/>
              </a:ext>
            </a:extLst>
          </p:cNvPr>
          <p:cNvSpPr txBox="1">
            <a:spLocks noGrp="1"/>
          </p:cNvSpPr>
          <p:nvPr>
            <p:ph type="title"/>
          </p:nvPr>
        </p:nvSpPr>
        <p:spPr>
          <a:xfrm>
            <a:off x="831847" y="1709735"/>
            <a:ext cx="10515600" cy="2852735"/>
          </a:xfrm>
        </p:spPr>
        <p:txBody>
          <a:bodyPr anchor="b"/>
          <a:lstStyle>
            <a:lvl1pPr>
              <a:defRPr sz="6000"/>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D93FCAAA-A8D2-4B17-B5AD-CC9A9CF62CA8}"/>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l-GR"/>
              <a:t>Στυλ κειμένου υποδείγματος</a:t>
            </a:r>
          </a:p>
        </p:txBody>
      </p:sp>
      <p:sp>
        <p:nvSpPr>
          <p:cNvPr id="4" name="Date Placeholder 3">
            <a:extLst>
              <a:ext uri="{FF2B5EF4-FFF2-40B4-BE49-F238E27FC236}">
                <a16:creationId xmlns:a16="http://schemas.microsoft.com/office/drawing/2014/main" id="{DC41FEF0-A17C-4E13-A0DD-91E5DE1A6EA0}"/>
              </a:ext>
            </a:extLst>
          </p:cNvPr>
          <p:cNvSpPr txBox="1">
            <a:spLocks noGrp="1"/>
          </p:cNvSpPr>
          <p:nvPr>
            <p:ph type="dt" sz="half" idx="7"/>
          </p:nvPr>
        </p:nvSpPr>
        <p:spPr/>
        <p:txBody>
          <a:bodyPr/>
          <a:lstStyle>
            <a:lvl1pPr>
              <a:defRPr/>
            </a:lvl1pPr>
          </a:lstStyle>
          <a:p>
            <a:pPr lvl="0"/>
            <a:fld id="{8D7303CF-F01C-46F3-8E7A-9135C1B232B5}" type="datetime1">
              <a:rPr lang="el-GR"/>
              <a:pPr lvl="0"/>
              <a:t>5/3/2023</a:t>
            </a:fld>
            <a:endParaRPr lang="el-GR"/>
          </a:p>
        </p:txBody>
      </p:sp>
      <p:sp>
        <p:nvSpPr>
          <p:cNvPr id="5" name="Footer Placeholder 4">
            <a:extLst>
              <a:ext uri="{FF2B5EF4-FFF2-40B4-BE49-F238E27FC236}">
                <a16:creationId xmlns:a16="http://schemas.microsoft.com/office/drawing/2014/main" id="{E25DF958-4D3A-48E1-96C7-12179161FC2E}"/>
              </a:ext>
            </a:extLst>
          </p:cNvPr>
          <p:cNvSpPr txBox="1">
            <a:spLocks noGrp="1"/>
          </p:cNvSpPr>
          <p:nvPr>
            <p:ph type="ftr" sz="quarter" idx="9"/>
          </p:nvPr>
        </p:nvSpPr>
        <p:spPr/>
        <p:txBody>
          <a:bodyPr/>
          <a:lstStyle>
            <a:lvl1pPr>
              <a:defRPr/>
            </a:lvl1pPr>
          </a:lstStyle>
          <a:p>
            <a:pPr lvl="0"/>
            <a:endParaRPr lang="el-GR"/>
          </a:p>
        </p:txBody>
      </p:sp>
      <p:sp>
        <p:nvSpPr>
          <p:cNvPr id="6" name="Slide Number Placeholder 5">
            <a:extLst>
              <a:ext uri="{FF2B5EF4-FFF2-40B4-BE49-F238E27FC236}">
                <a16:creationId xmlns:a16="http://schemas.microsoft.com/office/drawing/2014/main" id="{E98F1584-8655-4F9F-96B3-33E778BE2E33}"/>
              </a:ext>
            </a:extLst>
          </p:cNvPr>
          <p:cNvSpPr txBox="1">
            <a:spLocks noGrp="1"/>
          </p:cNvSpPr>
          <p:nvPr>
            <p:ph type="sldNum" sz="quarter" idx="8"/>
          </p:nvPr>
        </p:nvSpPr>
        <p:spPr/>
        <p:txBody>
          <a:bodyPr/>
          <a:lstStyle>
            <a:lvl1pPr>
              <a:defRPr/>
            </a:lvl1pPr>
          </a:lstStyle>
          <a:p>
            <a:pPr lvl="0"/>
            <a:fld id="{B0F2EFF4-3B04-4315-A403-D0788E27B6C0}" type="slidenum">
              <a:t>‹#›</a:t>
            </a:fld>
            <a:endParaRPr lang="el-GR"/>
          </a:p>
        </p:txBody>
      </p:sp>
    </p:spTree>
    <p:extLst>
      <p:ext uri="{BB962C8B-B14F-4D97-AF65-F5344CB8AC3E}">
        <p14:creationId xmlns:p14="http://schemas.microsoft.com/office/powerpoint/2010/main" val="10990757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C4B7-0260-4CEC-9E85-0C8FC8BBDFD4}"/>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E27F2094-862A-423D-A432-522185F8134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a:extLst>
              <a:ext uri="{FF2B5EF4-FFF2-40B4-BE49-F238E27FC236}">
                <a16:creationId xmlns:a16="http://schemas.microsoft.com/office/drawing/2014/main" id="{7E5CC8D9-2BB3-4E4B-B932-8B66890FC99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4">
            <a:extLst>
              <a:ext uri="{FF2B5EF4-FFF2-40B4-BE49-F238E27FC236}">
                <a16:creationId xmlns:a16="http://schemas.microsoft.com/office/drawing/2014/main" id="{678943DA-D0B1-4C14-AB1A-23E946320DB3}"/>
              </a:ext>
            </a:extLst>
          </p:cNvPr>
          <p:cNvSpPr txBox="1">
            <a:spLocks noGrp="1"/>
          </p:cNvSpPr>
          <p:nvPr>
            <p:ph type="dt" sz="half" idx="7"/>
          </p:nvPr>
        </p:nvSpPr>
        <p:spPr/>
        <p:txBody>
          <a:bodyPr/>
          <a:lstStyle>
            <a:lvl1pPr>
              <a:defRPr/>
            </a:lvl1pPr>
          </a:lstStyle>
          <a:p>
            <a:pPr lvl="0"/>
            <a:fld id="{F3A0E106-5192-4D7F-AD8B-B04C5BABA5F6}" type="datetime1">
              <a:rPr lang="el-GR"/>
              <a:pPr lvl="0"/>
              <a:t>5/3/2023</a:t>
            </a:fld>
            <a:endParaRPr lang="el-GR"/>
          </a:p>
        </p:txBody>
      </p:sp>
      <p:sp>
        <p:nvSpPr>
          <p:cNvPr id="6" name="Footer Placeholder 5">
            <a:extLst>
              <a:ext uri="{FF2B5EF4-FFF2-40B4-BE49-F238E27FC236}">
                <a16:creationId xmlns:a16="http://schemas.microsoft.com/office/drawing/2014/main" id="{081F21CE-D099-4EDC-90DF-FCDAABE0A7ED}"/>
              </a:ext>
            </a:extLst>
          </p:cNvPr>
          <p:cNvSpPr txBox="1">
            <a:spLocks noGrp="1"/>
          </p:cNvSpPr>
          <p:nvPr>
            <p:ph type="ftr" sz="quarter" idx="9"/>
          </p:nvPr>
        </p:nvSpPr>
        <p:spPr/>
        <p:txBody>
          <a:bodyPr/>
          <a:lstStyle>
            <a:lvl1pPr>
              <a:defRPr/>
            </a:lvl1pPr>
          </a:lstStyle>
          <a:p>
            <a:pPr lvl="0"/>
            <a:endParaRPr lang="el-GR"/>
          </a:p>
        </p:txBody>
      </p:sp>
      <p:sp>
        <p:nvSpPr>
          <p:cNvPr id="7" name="Slide Number Placeholder 6">
            <a:extLst>
              <a:ext uri="{FF2B5EF4-FFF2-40B4-BE49-F238E27FC236}">
                <a16:creationId xmlns:a16="http://schemas.microsoft.com/office/drawing/2014/main" id="{A1ED1A2E-FB6B-42B2-BC5A-9B1E3B9E4D33}"/>
              </a:ext>
            </a:extLst>
          </p:cNvPr>
          <p:cNvSpPr txBox="1">
            <a:spLocks noGrp="1"/>
          </p:cNvSpPr>
          <p:nvPr>
            <p:ph type="sldNum" sz="quarter" idx="8"/>
          </p:nvPr>
        </p:nvSpPr>
        <p:spPr/>
        <p:txBody>
          <a:bodyPr/>
          <a:lstStyle>
            <a:lvl1pPr>
              <a:defRPr/>
            </a:lvl1pPr>
          </a:lstStyle>
          <a:p>
            <a:pPr lvl="0"/>
            <a:fld id="{8A9C8BB3-0A7A-4A23-8306-09A7693E5664}" type="slidenum">
              <a:t>‹#›</a:t>
            </a:fld>
            <a:endParaRPr lang="el-GR"/>
          </a:p>
        </p:txBody>
      </p:sp>
    </p:spTree>
    <p:extLst>
      <p:ext uri="{BB962C8B-B14F-4D97-AF65-F5344CB8AC3E}">
        <p14:creationId xmlns:p14="http://schemas.microsoft.com/office/powerpoint/2010/main" val="175752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07C0-8DD2-4D4C-9F3F-0E8C4022B06F}"/>
              </a:ext>
            </a:extLst>
          </p:cNvPr>
          <p:cNvSpPr txBox="1">
            <a:spLocks noGrp="1"/>
          </p:cNvSpPr>
          <p:nvPr>
            <p:ph type="title"/>
          </p:nvPr>
        </p:nvSpPr>
        <p:spPr>
          <a:xfrm>
            <a:off x="839784" y="365129"/>
            <a:ext cx="10515600" cy="1325559"/>
          </a:xfrm>
        </p:spPr>
        <p:txBody>
          <a:bodyPr/>
          <a:lstStyle>
            <a:lvl1pPr>
              <a:defRPr/>
            </a:lvl1p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92A6B0D8-1079-4059-8D68-E436C4A2977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l-GR"/>
              <a:t>Στυλ κειμένου υποδείγματος</a:t>
            </a:r>
          </a:p>
        </p:txBody>
      </p:sp>
      <p:sp>
        <p:nvSpPr>
          <p:cNvPr id="4" name="Content Placeholder 3">
            <a:extLst>
              <a:ext uri="{FF2B5EF4-FFF2-40B4-BE49-F238E27FC236}">
                <a16:creationId xmlns:a16="http://schemas.microsoft.com/office/drawing/2014/main" id="{C19AB7E6-3DA1-43D7-B2E1-46FA6B8CC3E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a:extLst>
              <a:ext uri="{FF2B5EF4-FFF2-40B4-BE49-F238E27FC236}">
                <a16:creationId xmlns:a16="http://schemas.microsoft.com/office/drawing/2014/main" id="{11E3C088-3789-4C49-95D2-AA7D0CEB5582}"/>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l-GR"/>
              <a:t>Στυλ κειμένου υποδείγματος</a:t>
            </a:r>
          </a:p>
        </p:txBody>
      </p:sp>
      <p:sp>
        <p:nvSpPr>
          <p:cNvPr id="6" name="Content Placeholder 5">
            <a:extLst>
              <a:ext uri="{FF2B5EF4-FFF2-40B4-BE49-F238E27FC236}">
                <a16:creationId xmlns:a16="http://schemas.microsoft.com/office/drawing/2014/main" id="{9921B898-AF42-4DEF-A344-49D7BDBBCF7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a:extLst>
              <a:ext uri="{FF2B5EF4-FFF2-40B4-BE49-F238E27FC236}">
                <a16:creationId xmlns:a16="http://schemas.microsoft.com/office/drawing/2014/main" id="{BD9B8B76-A488-4DBF-B5AC-6DF743DFA855}"/>
              </a:ext>
            </a:extLst>
          </p:cNvPr>
          <p:cNvSpPr txBox="1">
            <a:spLocks noGrp="1"/>
          </p:cNvSpPr>
          <p:nvPr>
            <p:ph type="dt" sz="half" idx="7"/>
          </p:nvPr>
        </p:nvSpPr>
        <p:spPr/>
        <p:txBody>
          <a:bodyPr/>
          <a:lstStyle>
            <a:lvl1pPr>
              <a:defRPr/>
            </a:lvl1pPr>
          </a:lstStyle>
          <a:p>
            <a:pPr lvl="0"/>
            <a:fld id="{74690E9E-C68E-4F86-9BFF-BFC13304610C}" type="datetime1">
              <a:rPr lang="el-GR"/>
              <a:pPr lvl="0"/>
              <a:t>5/3/2023</a:t>
            </a:fld>
            <a:endParaRPr lang="el-GR"/>
          </a:p>
        </p:txBody>
      </p:sp>
      <p:sp>
        <p:nvSpPr>
          <p:cNvPr id="8" name="Footer Placeholder 7">
            <a:extLst>
              <a:ext uri="{FF2B5EF4-FFF2-40B4-BE49-F238E27FC236}">
                <a16:creationId xmlns:a16="http://schemas.microsoft.com/office/drawing/2014/main" id="{9BBB60A6-ABA2-4B27-B615-DD1F48158DEF}"/>
              </a:ext>
            </a:extLst>
          </p:cNvPr>
          <p:cNvSpPr txBox="1">
            <a:spLocks noGrp="1"/>
          </p:cNvSpPr>
          <p:nvPr>
            <p:ph type="ftr" sz="quarter" idx="9"/>
          </p:nvPr>
        </p:nvSpPr>
        <p:spPr/>
        <p:txBody>
          <a:bodyPr/>
          <a:lstStyle>
            <a:lvl1pPr>
              <a:defRPr/>
            </a:lvl1pPr>
          </a:lstStyle>
          <a:p>
            <a:pPr lvl="0"/>
            <a:endParaRPr lang="el-GR"/>
          </a:p>
        </p:txBody>
      </p:sp>
      <p:sp>
        <p:nvSpPr>
          <p:cNvPr id="9" name="Slide Number Placeholder 8">
            <a:extLst>
              <a:ext uri="{FF2B5EF4-FFF2-40B4-BE49-F238E27FC236}">
                <a16:creationId xmlns:a16="http://schemas.microsoft.com/office/drawing/2014/main" id="{BA6269EA-6FF3-4203-B27D-1A63627DF8D8}"/>
              </a:ext>
            </a:extLst>
          </p:cNvPr>
          <p:cNvSpPr txBox="1">
            <a:spLocks noGrp="1"/>
          </p:cNvSpPr>
          <p:nvPr>
            <p:ph type="sldNum" sz="quarter" idx="8"/>
          </p:nvPr>
        </p:nvSpPr>
        <p:spPr/>
        <p:txBody>
          <a:bodyPr/>
          <a:lstStyle>
            <a:lvl1pPr>
              <a:defRPr/>
            </a:lvl1pPr>
          </a:lstStyle>
          <a:p>
            <a:pPr lvl="0"/>
            <a:fld id="{0D34136F-0394-45C5-A9E9-A0D0271A7CD6}" type="slidenum">
              <a:t>‹#›</a:t>
            </a:fld>
            <a:endParaRPr lang="el-GR"/>
          </a:p>
        </p:txBody>
      </p:sp>
    </p:spTree>
    <p:extLst>
      <p:ext uri="{BB962C8B-B14F-4D97-AF65-F5344CB8AC3E}">
        <p14:creationId xmlns:p14="http://schemas.microsoft.com/office/powerpoint/2010/main" val="11896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17CD-EC5E-4141-8F59-756EA6BC76BE}"/>
              </a:ext>
            </a:extLst>
          </p:cNvPr>
          <p:cNvSpPr txBox="1">
            <a:spLocks noGrp="1"/>
          </p:cNvSpPr>
          <p:nvPr>
            <p:ph type="title"/>
          </p:nvPr>
        </p:nvSpPr>
        <p:spPr/>
        <p:txBody>
          <a:bodyPr/>
          <a:lstStyle>
            <a:lvl1pPr>
              <a:defRPr/>
            </a:lvl1pPr>
          </a:lstStyle>
          <a:p>
            <a:pPr lvl="0"/>
            <a:r>
              <a:rPr lang="el-GR"/>
              <a:t>Κάντε κλικ για να επεξεργαστείτε τον τίτλο υποδείγματος</a:t>
            </a:r>
            <a:endParaRPr lang="en-US"/>
          </a:p>
        </p:txBody>
      </p:sp>
      <p:sp>
        <p:nvSpPr>
          <p:cNvPr id="3" name="Date Placeholder 2">
            <a:extLst>
              <a:ext uri="{FF2B5EF4-FFF2-40B4-BE49-F238E27FC236}">
                <a16:creationId xmlns:a16="http://schemas.microsoft.com/office/drawing/2014/main" id="{092CCD80-5EFD-4F77-BC53-EA3A76A093CF}"/>
              </a:ext>
            </a:extLst>
          </p:cNvPr>
          <p:cNvSpPr txBox="1">
            <a:spLocks noGrp="1"/>
          </p:cNvSpPr>
          <p:nvPr>
            <p:ph type="dt" sz="half" idx="7"/>
          </p:nvPr>
        </p:nvSpPr>
        <p:spPr/>
        <p:txBody>
          <a:bodyPr/>
          <a:lstStyle>
            <a:lvl1pPr>
              <a:defRPr/>
            </a:lvl1pPr>
          </a:lstStyle>
          <a:p>
            <a:pPr lvl="0"/>
            <a:fld id="{9A6AD18D-CB37-40C4-84CE-76E431CCC408}" type="datetime1">
              <a:rPr lang="el-GR"/>
              <a:pPr lvl="0"/>
              <a:t>5/3/2023</a:t>
            </a:fld>
            <a:endParaRPr lang="el-GR"/>
          </a:p>
        </p:txBody>
      </p:sp>
      <p:sp>
        <p:nvSpPr>
          <p:cNvPr id="4" name="Footer Placeholder 3">
            <a:extLst>
              <a:ext uri="{FF2B5EF4-FFF2-40B4-BE49-F238E27FC236}">
                <a16:creationId xmlns:a16="http://schemas.microsoft.com/office/drawing/2014/main" id="{B45AD305-4B64-436B-B2D0-5E9720ACB99A}"/>
              </a:ext>
            </a:extLst>
          </p:cNvPr>
          <p:cNvSpPr txBox="1">
            <a:spLocks noGrp="1"/>
          </p:cNvSpPr>
          <p:nvPr>
            <p:ph type="ftr" sz="quarter" idx="9"/>
          </p:nvPr>
        </p:nvSpPr>
        <p:spPr/>
        <p:txBody>
          <a:bodyPr/>
          <a:lstStyle>
            <a:lvl1pPr>
              <a:defRPr/>
            </a:lvl1pPr>
          </a:lstStyle>
          <a:p>
            <a:pPr lvl="0"/>
            <a:endParaRPr lang="el-GR"/>
          </a:p>
        </p:txBody>
      </p:sp>
      <p:sp>
        <p:nvSpPr>
          <p:cNvPr id="5" name="Slide Number Placeholder 4">
            <a:extLst>
              <a:ext uri="{FF2B5EF4-FFF2-40B4-BE49-F238E27FC236}">
                <a16:creationId xmlns:a16="http://schemas.microsoft.com/office/drawing/2014/main" id="{0C8FF43C-C50A-483B-9B2A-F48CBB09D968}"/>
              </a:ext>
            </a:extLst>
          </p:cNvPr>
          <p:cNvSpPr txBox="1">
            <a:spLocks noGrp="1"/>
          </p:cNvSpPr>
          <p:nvPr>
            <p:ph type="sldNum" sz="quarter" idx="8"/>
          </p:nvPr>
        </p:nvSpPr>
        <p:spPr/>
        <p:txBody>
          <a:bodyPr/>
          <a:lstStyle>
            <a:lvl1pPr>
              <a:defRPr/>
            </a:lvl1pPr>
          </a:lstStyle>
          <a:p>
            <a:pPr lvl="0"/>
            <a:fld id="{E1F7E918-DC13-4544-9A02-C5BECABCAC5F}" type="slidenum">
              <a:t>‹#›</a:t>
            </a:fld>
            <a:endParaRPr lang="el-GR"/>
          </a:p>
        </p:txBody>
      </p:sp>
    </p:spTree>
    <p:extLst>
      <p:ext uri="{BB962C8B-B14F-4D97-AF65-F5344CB8AC3E}">
        <p14:creationId xmlns:p14="http://schemas.microsoft.com/office/powerpoint/2010/main" val="355857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6FA03-F4D7-42B0-BB66-C2F34F9FD173}"/>
              </a:ext>
            </a:extLst>
          </p:cNvPr>
          <p:cNvSpPr txBox="1">
            <a:spLocks noGrp="1"/>
          </p:cNvSpPr>
          <p:nvPr>
            <p:ph type="dt" sz="half" idx="7"/>
          </p:nvPr>
        </p:nvSpPr>
        <p:spPr/>
        <p:txBody>
          <a:bodyPr/>
          <a:lstStyle>
            <a:lvl1pPr>
              <a:defRPr/>
            </a:lvl1pPr>
          </a:lstStyle>
          <a:p>
            <a:pPr lvl="0"/>
            <a:fld id="{337D5560-3ACB-47E2-A605-A1C0A03AA64B}" type="datetime1">
              <a:rPr lang="el-GR"/>
              <a:pPr lvl="0"/>
              <a:t>5/3/2023</a:t>
            </a:fld>
            <a:endParaRPr lang="el-GR"/>
          </a:p>
        </p:txBody>
      </p:sp>
      <p:sp>
        <p:nvSpPr>
          <p:cNvPr id="3" name="Footer Placeholder 2">
            <a:extLst>
              <a:ext uri="{FF2B5EF4-FFF2-40B4-BE49-F238E27FC236}">
                <a16:creationId xmlns:a16="http://schemas.microsoft.com/office/drawing/2014/main" id="{2D0556CE-9662-4316-9476-A0234A7CCFC3}"/>
              </a:ext>
            </a:extLst>
          </p:cNvPr>
          <p:cNvSpPr txBox="1">
            <a:spLocks noGrp="1"/>
          </p:cNvSpPr>
          <p:nvPr>
            <p:ph type="ftr" sz="quarter" idx="9"/>
          </p:nvPr>
        </p:nvSpPr>
        <p:spPr/>
        <p:txBody>
          <a:bodyPr/>
          <a:lstStyle>
            <a:lvl1pPr>
              <a:defRPr/>
            </a:lvl1pPr>
          </a:lstStyle>
          <a:p>
            <a:pPr lvl="0"/>
            <a:endParaRPr lang="el-GR"/>
          </a:p>
        </p:txBody>
      </p:sp>
      <p:sp>
        <p:nvSpPr>
          <p:cNvPr id="4" name="Slide Number Placeholder 3">
            <a:extLst>
              <a:ext uri="{FF2B5EF4-FFF2-40B4-BE49-F238E27FC236}">
                <a16:creationId xmlns:a16="http://schemas.microsoft.com/office/drawing/2014/main" id="{2488A072-DE54-4E68-BB31-87DB4637E482}"/>
              </a:ext>
            </a:extLst>
          </p:cNvPr>
          <p:cNvSpPr txBox="1">
            <a:spLocks noGrp="1"/>
          </p:cNvSpPr>
          <p:nvPr>
            <p:ph type="sldNum" sz="quarter" idx="8"/>
          </p:nvPr>
        </p:nvSpPr>
        <p:spPr/>
        <p:txBody>
          <a:bodyPr/>
          <a:lstStyle>
            <a:lvl1pPr>
              <a:defRPr/>
            </a:lvl1pPr>
          </a:lstStyle>
          <a:p>
            <a:pPr lvl="0"/>
            <a:fld id="{C1FC428C-E66D-4B2F-94A4-5E88729EAF8B}" type="slidenum">
              <a:t>‹#›</a:t>
            </a:fld>
            <a:endParaRPr lang="el-GR"/>
          </a:p>
        </p:txBody>
      </p:sp>
    </p:spTree>
    <p:extLst>
      <p:ext uri="{BB962C8B-B14F-4D97-AF65-F5344CB8AC3E}">
        <p14:creationId xmlns:p14="http://schemas.microsoft.com/office/powerpoint/2010/main" val="123019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CCCD-736D-4E0B-8231-B580E684EC9C}"/>
              </a:ext>
            </a:extLst>
          </p:cNvPr>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endParaRPr lang="en-US"/>
          </a:p>
        </p:txBody>
      </p:sp>
      <p:sp>
        <p:nvSpPr>
          <p:cNvPr id="3" name="Content Placeholder 2">
            <a:extLst>
              <a:ext uri="{FF2B5EF4-FFF2-40B4-BE49-F238E27FC236}">
                <a16:creationId xmlns:a16="http://schemas.microsoft.com/office/drawing/2014/main" id="{4437BC38-B718-4770-80BD-0484466084F1}"/>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a:extLst>
              <a:ext uri="{FF2B5EF4-FFF2-40B4-BE49-F238E27FC236}">
                <a16:creationId xmlns:a16="http://schemas.microsoft.com/office/drawing/2014/main" id="{5481DB25-D37F-4362-8291-2F2D63180A4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54243DEB-E912-4E3E-8CCF-5B66027EF3A3}"/>
              </a:ext>
            </a:extLst>
          </p:cNvPr>
          <p:cNvSpPr txBox="1">
            <a:spLocks noGrp="1"/>
          </p:cNvSpPr>
          <p:nvPr>
            <p:ph type="dt" sz="half" idx="7"/>
          </p:nvPr>
        </p:nvSpPr>
        <p:spPr/>
        <p:txBody>
          <a:bodyPr/>
          <a:lstStyle>
            <a:lvl1pPr>
              <a:defRPr/>
            </a:lvl1pPr>
          </a:lstStyle>
          <a:p>
            <a:pPr lvl="0"/>
            <a:fld id="{5CF2DBF4-E362-4987-AA58-8849738415D8}" type="datetime1">
              <a:rPr lang="el-GR"/>
              <a:pPr lvl="0"/>
              <a:t>5/3/2023</a:t>
            </a:fld>
            <a:endParaRPr lang="el-GR"/>
          </a:p>
        </p:txBody>
      </p:sp>
      <p:sp>
        <p:nvSpPr>
          <p:cNvPr id="6" name="Footer Placeholder 5">
            <a:extLst>
              <a:ext uri="{FF2B5EF4-FFF2-40B4-BE49-F238E27FC236}">
                <a16:creationId xmlns:a16="http://schemas.microsoft.com/office/drawing/2014/main" id="{3B4067CE-46B4-47E3-984C-D9363F3A58A6}"/>
              </a:ext>
            </a:extLst>
          </p:cNvPr>
          <p:cNvSpPr txBox="1">
            <a:spLocks noGrp="1"/>
          </p:cNvSpPr>
          <p:nvPr>
            <p:ph type="ftr" sz="quarter" idx="9"/>
          </p:nvPr>
        </p:nvSpPr>
        <p:spPr/>
        <p:txBody>
          <a:bodyPr/>
          <a:lstStyle>
            <a:lvl1pPr>
              <a:defRPr/>
            </a:lvl1pPr>
          </a:lstStyle>
          <a:p>
            <a:pPr lvl="0"/>
            <a:endParaRPr lang="el-GR"/>
          </a:p>
        </p:txBody>
      </p:sp>
      <p:sp>
        <p:nvSpPr>
          <p:cNvPr id="7" name="Slide Number Placeholder 6">
            <a:extLst>
              <a:ext uri="{FF2B5EF4-FFF2-40B4-BE49-F238E27FC236}">
                <a16:creationId xmlns:a16="http://schemas.microsoft.com/office/drawing/2014/main" id="{EF8F9BCE-4499-48B7-B385-FE1B3C8A7FE3}"/>
              </a:ext>
            </a:extLst>
          </p:cNvPr>
          <p:cNvSpPr txBox="1">
            <a:spLocks noGrp="1"/>
          </p:cNvSpPr>
          <p:nvPr>
            <p:ph type="sldNum" sz="quarter" idx="8"/>
          </p:nvPr>
        </p:nvSpPr>
        <p:spPr/>
        <p:txBody>
          <a:bodyPr/>
          <a:lstStyle>
            <a:lvl1pPr>
              <a:defRPr/>
            </a:lvl1pPr>
          </a:lstStyle>
          <a:p>
            <a:pPr lvl="0"/>
            <a:fld id="{F6146F6C-470E-4F8C-8B31-19B8031AA19F}" type="slidenum">
              <a:t>‹#›</a:t>
            </a:fld>
            <a:endParaRPr lang="el-GR"/>
          </a:p>
        </p:txBody>
      </p:sp>
    </p:spTree>
    <p:extLst>
      <p:ext uri="{BB962C8B-B14F-4D97-AF65-F5344CB8AC3E}">
        <p14:creationId xmlns:p14="http://schemas.microsoft.com/office/powerpoint/2010/main" val="183345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C116-2BD2-416E-BD1A-B61F2200DAE7}"/>
              </a:ext>
            </a:extLst>
          </p:cNvPr>
          <p:cNvSpPr txBox="1">
            <a:spLocks noGrp="1"/>
          </p:cNvSpPr>
          <p:nvPr>
            <p:ph type="title"/>
          </p:nvPr>
        </p:nvSpPr>
        <p:spPr>
          <a:xfrm>
            <a:off x="839784" y="457200"/>
            <a:ext cx="3932240" cy="1600200"/>
          </a:xfrm>
        </p:spPr>
        <p:txBody>
          <a:bodyPr anchor="b"/>
          <a:lstStyle>
            <a:lvl1pPr>
              <a:defRPr sz="3200"/>
            </a:lvl1pPr>
          </a:lstStyle>
          <a:p>
            <a:pPr lvl="0"/>
            <a:r>
              <a:rPr lang="el-GR"/>
              <a:t>Κάντε κλικ για να επεξεργαστείτε τον τίτλο υποδείγματος</a:t>
            </a:r>
            <a:endParaRPr lang="en-US"/>
          </a:p>
        </p:txBody>
      </p:sp>
      <p:sp>
        <p:nvSpPr>
          <p:cNvPr id="3" name="Picture Placeholder 2">
            <a:extLst>
              <a:ext uri="{FF2B5EF4-FFF2-40B4-BE49-F238E27FC236}">
                <a16:creationId xmlns:a16="http://schemas.microsoft.com/office/drawing/2014/main" id="{3040B96D-FF80-4974-9637-6840852D7E57}"/>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l-GR"/>
              <a:t>Κάντε κλικ στο εικονίδιο για να προσθέσετε εικόνα</a:t>
            </a:r>
            <a:endParaRPr lang="en-US"/>
          </a:p>
        </p:txBody>
      </p:sp>
      <p:sp>
        <p:nvSpPr>
          <p:cNvPr id="4" name="Text Placeholder 3">
            <a:extLst>
              <a:ext uri="{FF2B5EF4-FFF2-40B4-BE49-F238E27FC236}">
                <a16:creationId xmlns:a16="http://schemas.microsoft.com/office/drawing/2014/main" id="{67E53189-4E26-4E7C-ABBE-B99A9CBFD408}"/>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l-GR"/>
              <a:t>Στυλ κειμένου υποδείγματος</a:t>
            </a:r>
          </a:p>
        </p:txBody>
      </p:sp>
      <p:sp>
        <p:nvSpPr>
          <p:cNvPr id="5" name="Date Placeholder 4">
            <a:extLst>
              <a:ext uri="{FF2B5EF4-FFF2-40B4-BE49-F238E27FC236}">
                <a16:creationId xmlns:a16="http://schemas.microsoft.com/office/drawing/2014/main" id="{468C6FAB-5F8A-4C46-881B-AEAB298FB2F7}"/>
              </a:ext>
            </a:extLst>
          </p:cNvPr>
          <p:cNvSpPr txBox="1">
            <a:spLocks noGrp="1"/>
          </p:cNvSpPr>
          <p:nvPr>
            <p:ph type="dt" sz="half" idx="7"/>
          </p:nvPr>
        </p:nvSpPr>
        <p:spPr/>
        <p:txBody>
          <a:bodyPr/>
          <a:lstStyle>
            <a:lvl1pPr>
              <a:defRPr/>
            </a:lvl1pPr>
          </a:lstStyle>
          <a:p>
            <a:pPr lvl="0"/>
            <a:fld id="{77496A8A-5829-4E21-A7C5-ED24516995F5}" type="datetime1">
              <a:rPr lang="el-GR"/>
              <a:pPr lvl="0"/>
              <a:t>5/3/2023</a:t>
            </a:fld>
            <a:endParaRPr lang="el-GR"/>
          </a:p>
        </p:txBody>
      </p:sp>
      <p:sp>
        <p:nvSpPr>
          <p:cNvPr id="6" name="Footer Placeholder 5">
            <a:extLst>
              <a:ext uri="{FF2B5EF4-FFF2-40B4-BE49-F238E27FC236}">
                <a16:creationId xmlns:a16="http://schemas.microsoft.com/office/drawing/2014/main" id="{B4F7340A-D4CC-40D0-8955-744384CABC2C}"/>
              </a:ext>
            </a:extLst>
          </p:cNvPr>
          <p:cNvSpPr txBox="1">
            <a:spLocks noGrp="1"/>
          </p:cNvSpPr>
          <p:nvPr>
            <p:ph type="ftr" sz="quarter" idx="9"/>
          </p:nvPr>
        </p:nvSpPr>
        <p:spPr/>
        <p:txBody>
          <a:bodyPr/>
          <a:lstStyle>
            <a:lvl1pPr>
              <a:defRPr/>
            </a:lvl1pPr>
          </a:lstStyle>
          <a:p>
            <a:pPr lvl="0"/>
            <a:endParaRPr lang="el-GR"/>
          </a:p>
        </p:txBody>
      </p:sp>
      <p:sp>
        <p:nvSpPr>
          <p:cNvPr id="7" name="Slide Number Placeholder 6">
            <a:extLst>
              <a:ext uri="{FF2B5EF4-FFF2-40B4-BE49-F238E27FC236}">
                <a16:creationId xmlns:a16="http://schemas.microsoft.com/office/drawing/2014/main" id="{BCACBCF1-2618-4A8A-9724-0DCF41A0D66E}"/>
              </a:ext>
            </a:extLst>
          </p:cNvPr>
          <p:cNvSpPr txBox="1">
            <a:spLocks noGrp="1"/>
          </p:cNvSpPr>
          <p:nvPr>
            <p:ph type="sldNum" sz="quarter" idx="8"/>
          </p:nvPr>
        </p:nvSpPr>
        <p:spPr/>
        <p:txBody>
          <a:bodyPr/>
          <a:lstStyle>
            <a:lvl1pPr>
              <a:defRPr/>
            </a:lvl1pPr>
          </a:lstStyle>
          <a:p>
            <a:pPr lvl="0"/>
            <a:fld id="{485D741A-1E3A-4C04-AB38-E7F14D5A559F}" type="slidenum">
              <a:t>‹#›</a:t>
            </a:fld>
            <a:endParaRPr lang="el-GR"/>
          </a:p>
        </p:txBody>
      </p:sp>
    </p:spTree>
    <p:extLst>
      <p:ext uri="{BB962C8B-B14F-4D97-AF65-F5344CB8AC3E}">
        <p14:creationId xmlns:p14="http://schemas.microsoft.com/office/powerpoint/2010/main" val="3541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3AE7F0-375E-4E28-B842-AE79180C506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l-GR"/>
              <a:t>Κάντε κλικ για να επεξεργαστείτε τον τίτλο υποδείγματος</a:t>
            </a:r>
            <a:endParaRPr lang="en-US"/>
          </a:p>
        </p:txBody>
      </p:sp>
      <p:sp>
        <p:nvSpPr>
          <p:cNvPr id="3" name="Text Placeholder 2">
            <a:extLst>
              <a:ext uri="{FF2B5EF4-FFF2-40B4-BE49-F238E27FC236}">
                <a16:creationId xmlns:a16="http://schemas.microsoft.com/office/drawing/2014/main" id="{EF802E31-131E-4E6F-B696-188F2D3311C1}"/>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a:extLst>
              <a:ext uri="{FF2B5EF4-FFF2-40B4-BE49-F238E27FC236}">
                <a16:creationId xmlns:a16="http://schemas.microsoft.com/office/drawing/2014/main" id="{9A953D73-DF39-4CCB-9DDB-1F230D9A881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68DEAE21-C9F1-4996-83FE-815759C53AF7}" type="datetime1">
              <a:rPr lang="el-GR"/>
              <a:pPr lvl="0"/>
              <a:t>5/3/2023</a:t>
            </a:fld>
            <a:endParaRPr lang="el-GR"/>
          </a:p>
        </p:txBody>
      </p:sp>
      <p:sp>
        <p:nvSpPr>
          <p:cNvPr id="5" name="Footer Placeholder 4">
            <a:extLst>
              <a:ext uri="{FF2B5EF4-FFF2-40B4-BE49-F238E27FC236}">
                <a16:creationId xmlns:a16="http://schemas.microsoft.com/office/drawing/2014/main" id="{8BD2B9BA-A305-4E6B-AE2E-A9538BC07BC5}"/>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endParaRPr lang="el-GR"/>
          </a:p>
        </p:txBody>
      </p:sp>
      <p:sp>
        <p:nvSpPr>
          <p:cNvPr id="6" name="Slide Number Placeholder 5">
            <a:extLst>
              <a:ext uri="{FF2B5EF4-FFF2-40B4-BE49-F238E27FC236}">
                <a16:creationId xmlns:a16="http://schemas.microsoft.com/office/drawing/2014/main" id="{D1538A93-BEE8-4F21-985D-5F83522C96D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l-GR" sz="1200" b="0" i="0" u="none" strike="noStrike" kern="1200" cap="none" spc="0" baseline="0">
                <a:solidFill>
                  <a:srgbClr val="898989"/>
                </a:solidFill>
                <a:uFillTx/>
                <a:latin typeface="Calibri"/>
              </a:defRPr>
            </a:lvl1pPr>
          </a:lstStyle>
          <a:p>
            <a:pPr lvl="0"/>
            <a:fld id="{8CD7EE42-2243-4D89-AFF9-B60511B905F7}" type="slidenum">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l-G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l-G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l-G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l-G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l-G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vxs.gr/news" TargetMode="External"/><Relationship Id="rId2" Type="http://schemas.openxmlformats.org/officeDocument/2006/relationships/hyperlink" Target="https://www.versustravel.eu/article/667/i-mayri-selida-tou-apartchaint-notia-afriki" TargetMode="External"/><Relationship Id="rId1" Type="http://schemas.openxmlformats.org/officeDocument/2006/relationships/slideLayout" Target="../slideLayouts/slideLayout2.xml"/><Relationship Id="rId4" Type="http://schemas.openxmlformats.org/officeDocument/2006/relationships/hyperlink" Target="https://el.wikipedia.org/wi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000000"/>
        </a:solidFill>
        <a:effectLst/>
      </p:bgPr>
    </p:bg>
    <p:spTree>
      <p:nvGrpSpPr>
        <p:cNvPr id="1" name=""/>
        <p:cNvGrpSpPr/>
        <p:nvPr/>
      </p:nvGrpSpPr>
      <p:grpSpPr>
        <a:xfrm>
          <a:off x="0" y="0"/>
          <a:ext cx="0" cy="0"/>
          <a:chOff x="0" y="0"/>
          <a:chExt cx="0" cy="0"/>
        </a:xfrm>
      </p:grpSpPr>
      <p:sp>
        <p:nvSpPr>
          <p:cNvPr id="2" name="Rectangle 1032">
            <a:extLst>
              <a:ext uri="{FF2B5EF4-FFF2-40B4-BE49-F238E27FC236}">
                <a16:creationId xmlns:a16="http://schemas.microsoft.com/office/drawing/2014/main" id="{14E3465F-458D-4BF2-B3A3-E3E6264F6887}"/>
              </a:ext>
            </a:extLst>
          </p:cNvPr>
          <p:cNvSpPr>
            <a:spLocks noMove="1" noResize="1"/>
          </p:cNvSpPr>
          <p:nvPr/>
        </p:nvSpPr>
        <p:spPr>
          <a:xfrm>
            <a:off x="0" y="0"/>
            <a:ext cx="12191996" cy="685800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4" descr="Δωρεάν στοκ φωτογραφιών με ακτογραμμή, αναζήτηση, ανατολή Φωτογραφία από στοκ φωτογραφιών">
            <a:extLst>
              <a:ext uri="{FF2B5EF4-FFF2-40B4-BE49-F238E27FC236}">
                <a16:creationId xmlns:a16="http://schemas.microsoft.com/office/drawing/2014/main" id="{293AF435-16C6-4F75-9D98-BAFF8C7EC22D}"/>
              </a:ext>
            </a:extLst>
          </p:cNvPr>
          <p:cNvPicPr>
            <a:picLocks noGrp="1" noChangeAspect="1"/>
          </p:cNvPicPr>
          <p:nvPr>
            <p:ph type="pic" idx="4294967295"/>
          </p:nvPr>
        </p:nvPicPr>
        <p:blipFill>
          <a:blip r:embed="rId2">
            <a:alphaModFix amt="50000"/>
          </a:blip>
          <a:srcRect t="8080" b="8080"/>
          <a:stretch>
            <a:fillRect/>
          </a:stretch>
        </p:blipFill>
        <p:spPr>
          <a:xfrm>
            <a:off x="0" y="0"/>
            <a:ext cx="12269784" cy="6858000"/>
          </a:xfrm>
        </p:spPr>
      </p:pic>
      <p:sp>
        <p:nvSpPr>
          <p:cNvPr id="4" name="Τίτλος 9">
            <a:extLst>
              <a:ext uri="{FF2B5EF4-FFF2-40B4-BE49-F238E27FC236}">
                <a16:creationId xmlns:a16="http://schemas.microsoft.com/office/drawing/2014/main" id="{AA6FC964-8022-429B-85D2-E0C0BA483D80}"/>
              </a:ext>
            </a:extLst>
          </p:cNvPr>
          <p:cNvSpPr txBox="1">
            <a:spLocks noGrp="1"/>
          </p:cNvSpPr>
          <p:nvPr>
            <p:ph type="title"/>
          </p:nvPr>
        </p:nvSpPr>
        <p:spPr>
          <a:xfrm>
            <a:off x="1524003" y="1122361"/>
            <a:ext cx="9144000" cy="2900522"/>
          </a:xfrm>
        </p:spPr>
        <p:txBody>
          <a:bodyPr anchorCtr="1"/>
          <a:lstStyle/>
          <a:p>
            <a:pPr lvl="0" algn="ctr"/>
            <a:r>
              <a:rPr lang="en-US" b="1">
                <a:solidFill>
                  <a:srgbClr val="FFFFFF"/>
                </a:solidFill>
              </a:rPr>
              <a:t> </a:t>
            </a:r>
          </a:p>
        </p:txBody>
      </p:sp>
      <p:sp>
        <p:nvSpPr>
          <p:cNvPr id="5" name="Θέση κειμένου 21">
            <a:extLst>
              <a:ext uri="{FF2B5EF4-FFF2-40B4-BE49-F238E27FC236}">
                <a16:creationId xmlns:a16="http://schemas.microsoft.com/office/drawing/2014/main" id="{22ACA29E-0AA8-4804-8156-72C4F3FE2A84}"/>
              </a:ext>
            </a:extLst>
          </p:cNvPr>
          <p:cNvSpPr txBox="1">
            <a:spLocks noGrp="1"/>
          </p:cNvSpPr>
          <p:nvPr>
            <p:ph type="body" idx="1"/>
          </p:nvPr>
        </p:nvSpPr>
        <p:spPr>
          <a:xfrm>
            <a:off x="-431578" y="628147"/>
            <a:ext cx="5348810" cy="658541"/>
          </a:xfrm>
        </p:spPr>
        <p:txBody>
          <a:bodyPr anchorCtr="1">
            <a:noAutofit/>
          </a:bodyPr>
          <a:lstStyle/>
          <a:p>
            <a:pPr lvl="0"/>
            <a:r>
              <a:rPr lang="el-GR" sz="4400" b="1">
                <a:solidFill>
                  <a:srgbClr val="F7C475"/>
                </a:solidFill>
                <a:latin typeface="Book Antiqua" pitchFamily="18"/>
                <a:ea typeface="MS Gothic" pitchFamily="49"/>
              </a:rPr>
              <a:t>ΑΠΑΡΤΧΑΙΝΤ</a:t>
            </a:r>
            <a:endParaRPr lang="en-US" sz="4400" b="1">
              <a:solidFill>
                <a:srgbClr val="F7C475"/>
              </a:solidFill>
              <a:latin typeface="Book Antiqua" pitchFamily="18"/>
              <a:ea typeface="MS Gothic" pitchFamily="49"/>
            </a:endParaRPr>
          </a:p>
        </p:txBody>
      </p:sp>
      <p:sp>
        <p:nvSpPr>
          <p:cNvPr id="6" name="TextBox 6">
            <a:extLst>
              <a:ext uri="{FF2B5EF4-FFF2-40B4-BE49-F238E27FC236}">
                <a16:creationId xmlns:a16="http://schemas.microsoft.com/office/drawing/2014/main" id="{0657B76D-7529-4241-9B82-78B4B7CA9A81}"/>
              </a:ext>
            </a:extLst>
          </p:cNvPr>
          <p:cNvSpPr txBox="1"/>
          <p:nvPr/>
        </p:nvSpPr>
        <p:spPr>
          <a:xfrm>
            <a:off x="319857" y="4691548"/>
            <a:ext cx="5348810"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F7C475"/>
                </a:solidFill>
                <a:uFillTx/>
                <a:latin typeface="Calibri"/>
              </a:rPr>
              <a:t>ΜΥΡΤΩ ΑΛΕΞΙΟΥ</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F7C475"/>
                </a:solidFill>
                <a:uFillTx/>
                <a:latin typeface="Calibri"/>
              </a:rPr>
              <a:t>ΔΩΡΑ ΛΟΥΚΑ</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F7C475"/>
                </a:solidFill>
                <a:uFillTx/>
                <a:latin typeface="Calibri"/>
              </a:rPr>
              <a:t>ΤΖΟΝΑΘΑΝ ΚΑΠΟΥΡΑΛΟΣ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1200" cap="none" spc="0" baseline="0">
                <a:solidFill>
                  <a:srgbClr val="F7C475"/>
                </a:solidFill>
                <a:uFillTx/>
                <a:latin typeface="Calibri"/>
              </a:rPr>
              <a:t>ΓΙΩΡΓΟΣ ΛΑΓΙΟΣ</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0" cap="none" spc="0" baseline="0">
              <a:solidFill>
                <a:srgbClr val="F7C475"/>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800" b="0" i="0" u="none" strike="noStrike" kern="0" cap="none" spc="0" baseline="0">
                <a:solidFill>
                  <a:srgbClr val="F7C475"/>
                </a:solidFill>
                <a:uFillTx/>
                <a:latin typeface="Calibri"/>
              </a:rPr>
              <a:t>ΥΠΕΥΘΥΝΗ ΚΑΘΗΓΗΤΡΙΑ: ΜΠΟΥΤΣΗ ΣΟΦΙΑ</a:t>
            </a:r>
            <a:endParaRPr lang="el-GR" sz="1800" b="0" i="0" u="none" strike="noStrike" kern="1200" cap="none" spc="0" baseline="0">
              <a:solidFill>
                <a:srgbClr val="F7C475"/>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name="Slide6">
    <p:bg>
      <p:bgPr>
        <a:solidFill>
          <a:srgbClr val="000000"/>
        </a:solidFill>
        <a:effectLst/>
      </p:bgPr>
    </p:bg>
    <p:spTree>
      <p:nvGrpSpPr>
        <p:cNvPr id="1" name=""/>
        <p:cNvGrpSpPr/>
        <p:nvPr/>
      </p:nvGrpSpPr>
      <p:grpSpPr>
        <a:xfrm>
          <a:off x="0" y="0"/>
          <a:ext cx="0" cy="0"/>
          <a:chOff x="0" y="0"/>
          <a:chExt cx="0" cy="0"/>
        </a:xfrm>
      </p:grpSpPr>
      <p:sp>
        <p:nvSpPr>
          <p:cNvPr id="2" name="Τίτλος 3">
            <a:extLst>
              <a:ext uri="{FF2B5EF4-FFF2-40B4-BE49-F238E27FC236}">
                <a16:creationId xmlns:a16="http://schemas.microsoft.com/office/drawing/2014/main" id="{A7FD0ED3-E18E-4B06-8F68-D97911E158A8}"/>
              </a:ext>
            </a:extLst>
          </p:cNvPr>
          <p:cNvSpPr txBox="1">
            <a:spLocks noGrp="1"/>
          </p:cNvSpPr>
          <p:nvPr>
            <p:ph type="title"/>
          </p:nvPr>
        </p:nvSpPr>
        <p:spPr>
          <a:xfrm>
            <a:off x="838203" y="335950"/>
            <a:ext cx="10515600" cy="1325559"/>
          </a:xfrm>
        </p:spPr>
        <p:txBody>
          <a:bodyPr/>
          <a:lstStyle/>
          <a:p>
            <a:pPr lvl="0"/>
            <a:r>
              <a:rPr lang="el-GR" sz="4000" b="1">
                <a:solidFill>
                  <a:srgbClr val="FFFFFF"/>
                </a:solidFill>
                <a:latin typeface="MS Gothic" pitchFamily="49"/>
                <a:ea typeface="MS Gothic" pitchFamily="49"/>
              </a:rPr>
              <a:t>Ο ΟΡΟΣ ΑΠΑΡΤΧΑΙΝΤ </a:t>
            </a:r>
          </a:p>
        </p:txBody>
      </p:sp>
      <p:sp>
        <p:nvSpPr>
          <p:cNvPr id="3" name="Θέση περιεχομένου 4">
            <a:extLst>
              <a:ext uri="{FF2B5EF4-FFF2-40B4-BE49-F238E27FC236}">
                <a16:creationId xmlns:a16="http://schemas.microsoft.com/office/drawing/2014/main" id="{1AB7C37B-AB56-4C81-A25C-8A0AF9586E26}"/>
              </a:ext>
            </a:extLst>
          </p:cNvPr>
          <p:cNvSpPr txBox="1">
            <a:spLocks noGrp="1"/>
          </p:cNvSpPr>
          <p:nvPr>
            <p:ph idx="1"/>
          </p:nvPr>
        </p:nvSpPr>
        <p:spPr/>
        <p:txBody>
          <a:bodyPr/>
          <a:lstStyle/>
          <a:p>
            <a:pPr lvl="0">
              <a:buFont typeface="Wingdings" pitchFamily="2"/>
              <a:buChar char="Ø"/>
            </a:pPr>
            <a:r>
              <a:rPr lang="el-GR">
                <a:solidFill>
                  <a:srgbClr val="FFFFFF"/>
                </a:solidFill>
                <a:latin typeface="Bahnschrift SemiLight" pitchFamily="34"/>
              </a:rPr>
              <a:t>Το καθεστώς της φυλετικής διάκρισης που επικρατούσε στη Νότια Αμερική από το 1948 εως το 1993 λεγόταν απαρτχάιντ.</a:t>
            </a:r>
          </a:p>
          <a:p>
            <a:pPr lvl="0">
              <a:buFont typeface="Wingdings" pitchFamily="2"/>
              <a:buChar char="Ø"/>
            </a:pPr>
            <a:r>
              <a:rPr lang="el-GR">
                <a:solidFill>
                  <a:srgbClr val="FFFFFF"/>
                </a:solidFill>
                <a:latin typeface="Bahnschrift SemiLight" pitchFamily="34"/>
              </a:rPr>
              <a:t> Αυτή η λέξη σημαίνει απομόνωση, η οποία προέρχεται από τη γλώσσα αφρικάανς και χαρακτηρίζει την αυστηρή διάκριση που είχε επιβάλλει η λευκή μειονότητα. </a:t>
            </a:r>
          </a:p>
          <a:p>
            <a:pPr lvl="0">
              <a:buFont typeface="Wingdings" pitchFamily="2"/>
              <a:buChar char="Ø"/>
            </a:pPr>
            <a:r>
              <a:rPr lang="el-GR">
                <a:solidFill>
                  <a:srgbClr val="FFFFFF"/>
                </a:solidFill>
                <a:latin typeface="Bahnschrift SemiLight" pitchFamily="34"/>
              </a:rPr>
              <a:t>Οι κάτοικοι των κυβερνητικών χωρών ήταν Αφρικανοί, έγχρωμοι και Ινδοί. </a:t>
            </a:r>
          </a:p>
          <a:p>
            <a:pPr lvl="0">
              <a:buFont typeface="Wingdings" pitchFamily="2"/>
              <a:buChar char="Ø"/>
            </a:pPr>
            <a:r>
              <a:rPr lang="el-GR">
                <a:solidFill>
                  <a:srgbClr val="FFFFFF"/>
                </a:solidFill>
                <a:latin typeface="Bahnschrift SemiLight" pitchFamily="34"/>
              </a:rPr>
              <a:t>Ο σκοπός του απαρτχάιντ ήταν οι επαφές μεταξύ λευκών και μαύρων να σταματήσουν.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p:stCondLst>
                                            <p:cond delay="0"/>
                                          </p:stCondLst>
                                        </p:cTn>
                                        <p:tgtEl>
                                          <p:spTgt spid="3">
                                            <p:txEl>
                                              <p:pRg st="0" end="0"/>
                                            </p:txEl>
                                          </p:spTgt>
                                        </p:tgtEl>
                                        <p:attrNameLst>
                                          <p:attrName>ppt_y</p:attrName>
                                        </p:attrNameLst>
                                      </p:cBhvr>
                                      <p:tavLst>
                                        <p:tav tm="0" fmla="#ppt_y-sin(pi*$)/3">
                                          <p:val>
                                            <p:strVal val="0,5"/>
                                          </p:val>
                                        </p:tav>
                                        <p:tav tm="100000">
                                          <p:val>
                                            <p:strVal val="1"/>
                                          </p:val>
                                        </p:tav>
                                      </p:tavLst>
                                    </p:anim>
                                    <p:anim calcmode="lin" valueType="num">
                                      <p:cBhvr>
                                        <p:cTn id="17" dur="664">
                                          <p:stCondLst>
                                            <p:cond delay="664"/>
                                          </p:stCondLst>
                                        </p:cTn>
                                        <p:tgtEl>
                                          <p:spTgt spid="3">
                                            <p:txEl>
                                              <p:pRg st="0" end="0"/>
                                            </p:txEl>
                                          </p:spTgt>
                                        </p:tgtEl>
                                        <p:attrNameLst>
                                          <p:attrName>ppt_y</p:attrName>
                                        </p:attrNameLst>
                                      </p:cBhvr>
                                      <p:tavLst>
                                        <p:tav tm="0" fmla="#ppt_y-sin(pi*$)/9">
                                          <p:val>
                                            <p:strVal val="0"/>
                                          </p:val>
                                        </p:tav>
                                        <p:tav tm="100000">
                                          <p:val>
                                            <p:strVal val="1"/>
                                          </p:val>
                                        </p:tav>
                                      </p:tavLst>
                                    </p:anim>
                                    <p:anim calcmode="lin" valueType="num">
                                      <p:cBhvr>
                                        <p:cTn id="18" dur="332">
                                          <p:stCondLst>
                                            <p:cond delay="1324"/>
                                          </p:stCondLst>
                                        </p:cTn>
                                        <p:tgtEl>
                                          <p:spTgt spid="3">
                                            <p:txEl>
                                              <p:pRg st="0" end="0"/>
                                            </p:txEl>
                                          </p:spTgt>
                                        </p:tgtEl>
                                        <p:attrNameLst>
                                          <p:attrName>ppt_y</p:attrName>
                                        </p:attrNameLst>
                                      </p:cBhvr>
                                      <p:tavLst>
                                        <p:tav tm="0" fmla="#ppt_y-sin(pi*$)/27">
                                          <p:val>
                                            <p:strVal val="0"/>
                                          </p:val>
                                        </p:tav>
                                        <p:tav tm="100000">
                                          <p:val>
                                            <p:strVal val="1"/>
                                          </p:val>
                                        </p:tav>
                                      </p:tavLst>
                                    </p:anim>
                                    <p:anim calcmode="lin" valueType="num">
                                      <p:cBhvr>
                                        <p:cTn id="19" dur="164">
                                          <p:stCondLst>
                                            <p:cond delay="1656"/>
                                          </p:stCondLst>
                                        </p:cTn>
                                        <p:tgtEl>
                                          <p:spTgt spid="3">
                                            <p:txEl>
                                              <p:pRg st="0" end="0"/>
                                            </p:txEl>
                                          </p:spTgt>
                                        </p:tgtEl>
                                        <p:attrNameLst>
                                          <p:attrName>ppt_y</p:attrName>
                                        </p:attrNameLst>
                                      </p:cBhvr>
                                      <p:tavLst>
                                        <p:tav tm="0" fmla="#ppt_y-sin(pi*$)/81">
                                          <p:val>
                                            <p:strVal val="0"/>
                                          </p:val>
                                        </p:tav>
                                        <p:tav tm="100000">
                                          <p:val>
                                            <p:strVal val="1"/>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p:stCondLst>
                                            <p:cond delay="0"/>
                                          </p:stCondLst>
                                        </p:cTn>
                                        <p:tgtEl>
                                          <p:spTgt spid="3">
                                            <p:txEl>
                                              <p:pRg st="1" end="1"/>
                                            </p:txEl>
                                          </p:spTgt>
                                        </p:tgtEl>
                                        <p:attrNameLst>
                                          <p:attrName>ppt_y</p:attrName>
                                        </p:attrNameLst>
                                      </p:cBhvr>
                                      <p:tavLst>
                                        <p:tav tm="0" fmla="#ppt_y-sin(pi*$)/3">
                                          <p:val>
                                            <p:strVal val="0,5"/>
                                          </p:val>
                                        </p:tav>
                                        <p:tav tm="100000">
                                          <p:val>
                                            <p:strVal val="1"/>
                                          </p:val>
                                        </p:tav>
                                      </p:tavLst>
                                    </p:anim>
                                    <p:anim calcmode="lin" valueType="num">
                                      <p:cBhvr>
                                        <p:cTn id="27" dur="664">
                                          <p:stCondLst>
                                            <p:cond delay="664"/>
                                          </p:stCondLst>
                                        </p:cTn>
                                        <p:tgtEl>
                                          <p:spTgt spid="3">
                                            <p:txEl>
                                              <p:pRg st="1" end="1"/>
                                            </p:txEl>
                                          </p:spTgt>
                                        </p:tgtEl>
                                        <p:attrNameLst>
                                          <p:attrName>ppt_y</p:attrName>
                                        </p:attrNameLst>
                                      </p:cBhvr>
                                      <p:tavLst>
                                        <p:tav tm="0" fmla="#ppt_y-sin(pi*$)/9">
                                          <p:val>
                                            <p:strVal val="0"/>
                                          </p:val>
                                        </p:tav>
                                        <p:tav tm="100000">
                                          <p:val>
                                            <p:strVal val="1"/>
                                          </p:val>
                                        </p:tav>
                                      </p:tavLst>
                                    </p:anim>
                                    <p:anim calcmode="lin" valueType="num">
                                      <p:cBhvr>
                                        <p:cTn id="28" dur="332">
                                          <p:stCondLst>
                                            <p:cond delay="1324"/>
                                          </p:stCondLst>
                                        </p:cTn>
                                        <p:tgtEl>
                                          <p:spTgt spid="3">
                                            <p:txEl>
                                              <p:pRg st="1" end="1"/>
                                            </p:txEl>
                                          </p:spTgt>
                                        </p:tgtEl>
                                        <p:attrNameLst>
                                          <p:attrName>ppt_y</p:attrName>
                                        </p:attrNameLst>
                                      </p:cBhvr>
                                      <p:tavLst>
                                        <p:tav tm="0" fmla="#ppt_y-sin(pi*$)/27">
                                          <p:val>
                                            <p:strVal val="0"/>
                                          </p:val>
                                        </p:tav>
                                        <p:tav tm="100000">
                                          <p:val>
                                            <p:strVal val="1"/>
                                          </p:val>
                                        </p:tav>
                                      </p:tavLst>
                                    </p:anim>
                                    <p:anim calcmode="lin" valueType="num">
                                      <p:cBhvr>
                                        <p:cTn id="29" dur="164">
                                          <p:stCondLst>
                                            <p:cond delay="1656"/>
                                          </p:stCondLst>
                                        </p:cTn>
                                        <p:tgtEl>
                                          <p:spTgt spid="3">
                                            <p:txEl>
                                              <p:pRg st="1" end="1"/>
                                            </p:txEl>
                                          </p:spTgt>
                                        </p:tgtEl>
                                        <p:attrNameLst>
                                          <p:attrName>ppt_y</p:attrName>
                                        </p:attrNameLst>
                                      </p:cBhvr>
                                      <p:tavLst>
                                        <p:tav tm="0" fmla="#ppt_y-sin(pi*$)/81">
                                          <p:val>
                                            <p:strVal val="0"/>
                                          </p:val>
                                        </p:tav>
                                        <p:tav tm="100000">
                                          <p:val>
                                            <p:strVal val="1"/>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down)">
                                      <p:cBhvr>
                                        <p:cTn id="34" dur="580">
                                          <p:stCondLst>
                                            <p:cond delay="0"/>
                                          </p:stCondLst>
                                        </p:cTn>
                                        <p:tgtEl>
                                          <p:spTgt spid="3">
                                            <p:txEl>
                                              <p:pRg st="2" end="2"/>
                                            </p:txEl>
                                          </p:spTgt>
                                        </p:tgtEl>
                                      </p:cBhvr>
                                    </p:animEffect>
                                    <p:anim calcmode="lin" valueType="num">
                                      <p:cBhvr>
                                        <p:cTn id="35" dur="1822">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6" dur="664">
                                          <p:stCondLst>
                                            <p:cond delay="0"/>
                                          </p:stCondLst>
                                        </p:cTn>
                                        <p:tgtEl>
                                          <p:spTgt spid="3">
                                            <p:txEl>
                                              <p:pRg st="2" end="2"/>
                                            </p:txEl>
                                          </p:spTgt>
                                        </p:tgtEl>
                                        <p:attrNameLst>
                                          <p:attrName>ppt_y</p:attrName>
                                        </p:attrNameLst>
                                      </p:cBhvr>
                                      <p:tavLst>
                                        <p:tav tm="0" fmla="#ppt_y-sin(pi*$)/3">
                                          <p:val>
                                            <p:strVal val="0,5"/>
                                          </p:val>
                                        </p:tav>
                                        <p:tav tm="100000">
                                          <p:val>
                                            <p:strVal val="1"/>
                                          </p:val>
                                        </p:tav>
                                      </p:tavLst>
                                    </p:anim>
                                    <p:anim calcmode="lin" valueType="num">
                                      <p:cBhvr>
                                        <p:cTn id="37" dur="664">
                                          <p:stCondLst>
                                            <p:cond delay="664"/>
                                          </p:stCondLst>
                                        </p:cTn>
                                        <p:tgtEl>
                                          <p:spTgt spid="3">
                                            <p:txEl>
                                              <p:pRg st="2" end="2"/>
                                            </p:txEl>
                                          </p:spTgt>
                                        </p:tgtEl>
                                        <p:attrNameLst>
                                          <p:attrName>ppt_y</p:attrName>
                                        </p:attrNameLst>
                                      </p:cBhvr>
                                      <p:tavLst>
                                        <p:tav tm="0" fmla="#ppt_y-sin(pi*$)/9">
                                          <p:val>
                                            <p:strVal val="0"/>
                                          </p:val>
                                        </p:tav>
                                        <p:tav tm="100000">
                                          <p:val>
                                            <p:strVal val="1"/>
                                          </p:val>
                                        </p:tav>
                                      </p:tavLst>
                                    </p:anim>
                                    <p:anim calcmode="lin" valueType="num">
                                      <p:cBhvr>
                                        <p:cTn id="38" dur="332">
                                          <p:stCondLst>
                                            <p:cond delay="1324"/>
                                          </p:stCondLst>
                                        </p:cTn>
                                        <p:tgtEl>
                                          <p:spTgt spid="3">
                                            <p:txEl>
                                              <p:pRg st="2" end="2"/>
                                            </p:txEl>
                                          </p:spTgt>
                                        </p:tgtEl>
                                        <p:attrNameLst>
                                          <p:attrName>ppt_y</p:attrName>
                                        </p:attrNameLst>
                                      </p:cBhvr>
                                      <p:tavLst>
                                        <p:tav tm="0" fmla="#ppt_y-sin(pi*$)/27">
                                          <p:val>
                                            <p:strVal val="0"/>
                                          </p:val>
                                        </p:tav>
                                        <p:tav tm="100000">
                                          <p:val>
                                            <p:strVal val="1"/>
                                          </p:val>
                                        </p:tav>
                                      </p:tavLst>
                                    </p:anim>
                                    <p:anim calcmode="lin" valueType="num">
                                      <p:cBhvr>
                                        <p:cTn id="39" dur="164">
                                          <p:stCondLst>
                                            <p:cond delay="1656"/>
                                          </p:stCondLst>
                                        </p:cTn>
                                        <p:tgtEl>
                                          <p:spTgt spid="3">
                                            <p:txEl>
                                              <p:pRg st="2" end="2"/>
                                            </p:txEl>
                                          </p:spTgt>
                                        </p:tgtEl>
                                        <p:attrNameLst>
                                          <p:attrName>ppt_y</p:attrName>
                                        </p:attrNameLst>
                                      </p:cBhvr>
                                      <p:tavLst>
                                        <p:tav tm="0" fmla="#ppt_y-sin(pi*$)/81">
                                          <p:val>
                                            <p:strVal val="0"/>
                                          </p:val>
                                        </p:tav>
                                        <p:tav tm="100000">
                                          <p:val>
                                            <p:strVal val="1"/>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580">
                                          <p:stCondLst>
                                            <p:cond delay="0"/>
                                          </p:stCondLst>
                                        </p:cTn>
                                        <p:tgtEl>
                                          <p:spTgt spid="3">
                                            <p:txEl>
                                              <p:pRg st="3" end="3"/>
                                            </p:txEl>
                                          </p:spTgt>
                                        </p:tgtEl>
                                      </p:cBhvr>
                                    </p:animEffect>
                                    <p:anim calcmode="lin" valueType="num">
                                      <p:cBhvr>
                                        <p:cTn id="45" dur="1822">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6" dur="664">
                                          <p:stCondLst>
                                            <p:cond delay="0"/>
                                          </p:stCondLst>
                                        </p:cTn>
                                        <p:tgtEl>
                                          <p:spTgt spid="3">
                                            <p:txEl>
                                              <p:pRg st="3" end="3"/>
                                            </p:txEl>
                                          </p:spTgt>
                                        </p:tgtEl>
                                        <p:attrNameLst>
                                          <p:attrName>ppt_y</p:attrName>
                                        </p:attrNameLst>
                                      </p:cBhvr>
                                      <p:tavLst>
                                        <p:tav tm="0" fmla="#ppt_y-sin(pi*$)/3">
                                          <p:val>
                                            <p:strVal val="0,5"/>
                                          </p:val>
                                        </p:tav>
                                        <p:tav tm="100000">
                                          <p:val>
                                            <p:strVal val="1"/>
                                          </p:val>
                                        </p:tav>
                                      </p:tavLst>
                                    </p:anim>
                                    <p:anim calcmode="lin" valueType="num">
                                      <p:cBhvr>
                                        <p:cTn id="47" dur="664">
                                          <p:stCondLst>
                                            <p:cond delay="664"/>
                                          </p:stCondLst>
                                        </p:cTn>
                                        <p:tgtEl>
                                          <p:spTgt spid="3">
                                            <p:txEl>
                                              <p:pRg st="3" end="3"/>
                                            </p:txEl>
                                          </p:spTgt>
                                        </p:tgtEl>
                                        <p:attrNameLst>
                                          <p:attrName>ppt_y</p:attrName>
                                        </p:attrNameLst>
                                      </p:cBhvr>
                                      <p:tavLst>
                                        <p:tav tm="0" fmla="#ppt_y-sin(pi*$)/9">
                                          <p:val>
                                            <p:strVal val="0"/>
                                          </p:val>
                                        </p:tav>
                                        <p:tav tm="100000">
                                          <p:val>
                                            <p:strVal val="1"/>
                                          </p:val>
                                        </p:tav>
                                      </p:tavLst>
                                    </p:anim>
                                    <p:anim calcmode="lin" valueType="num">
                                      <p:cBhvr>
                                        <p:cTn id="48" dur="332">
                                          <p:stCondLst>
                                            <p:cond delay="1324"/>
                                          </p:stCondLst>
                                        </p:cTn>
                                        <p:tgtEl>
                                          <p:spTgt spid="3">
                                            <p:txEl>
                                              <p:pRg st="3" end="3"/>
                                            </p:txEl>
                                          </p:spTgt>
                                        </p:tgtEl>
                                        <p:attrNameLst>
                                          <p:attrName>ppt_y</p:attrName>
                                        </p:attrNameLst>
                                      </p:cBhvr>
                                      <p:tavLst>
                                        <p:tav tm="0" fmla="#ppt_y-sin(pi*$)/27">
                                          <p:val>
                                            <p:strVal val="0"/>
                                          </p:val>
                                        </p:tav>
                                        <p:tav tm="100000">
                                          <p:val>
                                            <p:strVal val="1"/>
                                          </p:val>
                                        </p:tav>
                                      </p:tavLst>
                                    </p:anim>
                                    <p:anim calcmode="lin" valueType="num">
                                      <p:cBhvr>
                                        <p:cTn id="49" dur="164">
                                          <p:stCondLst>
                                            <p:cond delay="1656"/>
                                          </p:stCondLst>
                                        </p:cTn>
                                        <p:tgtEl>
                                          <p:spTgt spid="3">
                                            <p:txEl>
                                              <p:pRg st="3" end="3"/>
                                            </p:txEl>
                                          </p:spTgt>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2">
    <p:bg>
      <p:bgPr>
        <a:solidFill>
          <a:srgbClr val="000000"/>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A964A152-6847-43A4-AD1A-98A242EC5356}"/>
              </a:ext>
            </a:extLst>
          </p:cNvPr>
          <p:cNvSpPr txBox="1"/>
          <p:nvPr/>
        </p:nvSpPr>
        <p:spPr>
          <a:xfrm>
            <a:off x="4403832" y="1027904"/>
            <a:ext cx="7704085"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54595D"/>
              </a:solidFill>
              <a:uFillTx/>
              <a:latin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l-GR" sz="1800" b="0" i="0" u="none" strike="noStrike" kern="1200" cap="none" spc="0" baseline="0">
              <a:solidFill>
                <a:srgbClr val="54595D"/>
              </a:solidFill>
              <a:uFillTx/>
              <a:latin typeface="Arial" pitchFamily="34"/>
            </a:endParaRPr>
          </a:p>
        </p:txBody>
      </p:sp>
      <p:sp>
        <p:nvSpPr>
          <p:cNvPr id="3" name="Τίτλος 3">
            <a:extLst>
              <a:ext uri="{FF2B5EF4-FFF2-40B4-BE49-F238E27FC236}">
                <a16:creationId xmlns:a16="http://schemas.microsoft.com/office/drawing/2014/main" id="{39C31F0C-49E0-4B7A-8484-AC0ADCB3413C}"/>
              </a:ext>
            </a:extLst>
          </p:cNvPr>
          <p:cNvSpPr txBox="1">
            <a:spLocks noGrp="1"/>
          </p:cNvSpPr>
          <p:nvPr>
            <p:ph type="title"/>
          </p:nvPr>
        </p:nvSpPr>
        <p:spPr>
          <a:xfrm>
            <a:off x="838203" y="365129"/>
            <a:ext cx="10475064" cy="985942"/>
          </a:xfrm>
        </p:spPr>
        <p:txBody>
          <a:bodyPr/>
          <a:lstStyle/>
          <a:p>
            <a:pPr lvl="0"/>
            <a:r>
              <a:rPr lang="el-GR" sz="3200">
                <a:solidFill>
                  <a:srgbClr val="FFFFFF"/>
                </a:solidFill>
                <a:latin typeface="MS Gothic" pitchFamily="49"/>
                <a:ea typeface="MS Gothic" pitchFamily="49"/>
              </a:rPr>
              <a:t>Ο ΔΙΑΧΩΡΙΣΜΟΣ ΣΕ ΔΥΟ ΚΑΤΗΓΟΡΙΕΣ </a:t>
            </a:r>
          </a:p>
        </p:txBody>
      </p:sp>
      <p:sp>
        <p:nvSpPr>
          <p:cNvPr id="4" name="TextBox 9">
            <a:extLst>
              <a:ext uri="{FF2B5EF4-FFF2-40B4-BE49-F238E27FC236}">
                <a16:creationId xmlns:a16="http://schemas.microsoft.com/office/drawing/2014/main" id="{CF3F66BB-7011-4E45-87DC-EAC924D3C5BE}"/>
              </a:ext>
            </a:extLst>
          </p:cNvPr>
          <p:cNvSpPr txBox="1"/>
          <p:nvPr/>
        </p:nvSpPr>
        <p:spPr>
          <a:xfrm>
            <a:off x="838193" y="1607743"/>
            <a:ext cx="3082049" cy="5324532"/>
          </a:xfrm>
          <a:prstGeom prst="rect">
            <a:avLst/>
          </a:prstGeom>
          <a:noFill/>
          <a:ln cap="flat">
            <a:noFill/>
          </a:ln>
        </p:spPr>
        <p:txBody>
          <a:bodyPr vert="horz" wrap="square" lIns="91440" tIns="45720" rIns="91440" bIns="45720" anchor="t" anchorCtr="0" compatLnSpc="1">
            <a:spAutoFit/>
          </a:bodyPr>
          <a:lstStyle/>
          <a:p>
            <a:pPr marL="342900" marR="0" lvl="0" indent="-34290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l-GR" sz="2000" b="0" i="0" u="none" strike="noStrike" kern="1200" cap="none" spc="0" baseline="0">
                <a:solidFill>
                  <a:srgbClr val="FFFFFF"/>
                </a:solidFill>
                <a:uFillTx/>
                <a:latin typeface="Calibri"/>
              </a:rPr>
              <a:t>Το μικρό απαρτχάιντ που προστάτευε την καθημερινή ζωή των Λευκών από τη συναναστροφή με τους &lt;&lt;μη-Λευκούς&gt;&gt;</a:t>
            </a:r>
          </a:p>
          <a:p>
            <a:pPr marL="342900" marR="0" lvl="0" indent="-34290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r>
              <a:rPr lang="el-GR" sz="2000" b="0" i="0" u="none" strike="noStrike" kern="1200" cap="none" spc="0" baseline="0">
                <a:solidFill>
                  <a:srgbClr val="FFFFFF"/>
                </a:solidFill>
                <a:uFillTx/>
                <a:latin typeface="Calibri"/>
              </a:rPr>
              <a:t>Το μεγάλο απαρτχάιντ, που αφορούσε τη διοικητική διαίρεση της χώρας σε διακριτές ζώνες, με βάση φυλετικά κριτήρια. Ο πληθυσμός χωριζόταν σε τέσσερις εθνικές κατηγορίες ιεραρχικά κατατμημένες: </a:t>
            </a:r>
          </a:p>
          <a:p>
            <a:pPr marL="342900" marR="0" lvl="0" indent="-342900" algn="l" defTabSz="914400" rtl="0" fontAlgn="auto" hangingPunct="1">
              <a:lnSpc>
                <a:spcPct val="100000"/>
              </a:lnSpc>
              <a:spcBef>
                <a:spcPts val="0"/>
              </a:spcBef>
              <a:spcAft>
                <a:spcPts val="0"/>
              </a:spcAft>
              <a:buSzPct val="100000"/>
              <a:buFont typeface="Wingdings" pitchFamily="2"/>
              <a:buChar char="ü"/>
              <a:tabLst/>
              <a:defRPr sz="1800" b="0" i="0" u="none" strike="noStrike" kern="0" cap="none" spc="0" baseline="0">
                <a:solidFill>
                  <a:srgbClr val="000000"/>
                </a:solidFill>
                <a:uFillTx/>
              </a:defRPr>
            </a:pPr>
            <a:endParaRPr lang="el-GR" sz="2000" b="0" i="0" u="none" strike="noStrike" kern="1200" cap="none" spc="0" baseline="0">
              <a:solidFill>
                <a:srgbClr val="FFFFFF"/>
              </a:solidFill>
              <a:uFillTx/>
              <a:latin typeface="Calibri"/>
            </a:endParaRPr>
          </a:p>
        </p:txBody>
      </p:sp>
      <p:grpSp>
        <p:nvGrpSpPr>
          <p:cNvPr id="5" name="Διάγραμμα 25">
            <a:extLst>
              <a:ext uri="{FF2B5EF4-FFF2-40B4-BE49-F238E27FC236}">
                <a16:creationId xmlns:a16="http://schemas.microsoft.com/office/drawing/2014/main" id="{754C397B-DCFE-4B6F-A971-0D6C64EC0BFA}"/>
              </a:ext>
            </a:extLst>
          </p:cNvPr>
          <p:cNvGrpSpPr/>
          <p:nvPr/>
        </p:nvGrpSpPr>
        <p:grpSpPr>
          <a:xfrm>
            <a:off x="4291398" y="1449872"/>
            <a:ext cx="7690395" cy="5126931"/>
            <a:chOff x="4291398" y="1449872"/>
            <a:chExt cx="7690395" cy="5126931"/>
          </a:xfrm>
        </p:grpSpPr>
        <p:sp>
          <p:nvSpPr>
            <p:cNvPr id="6" name="Ελεύθερη σχεδίαση: Σχήμα 5">
              <a:extLst>
                <a:ext uri="{FF2B5EF4-FFF2-40B4-BE49-F238E27FC236}">
                  <a16:creationId xmlns:a16="http://schemas.microsoft.com/office/drawing/2014/main" id="{923DBC65-0DFE-4F10-9AE1-E99ED9D50E01}"/>
                </a:ext>
              </a:extLst>
            </p:cNvPr>
            <p:cNvSpPr/>
            <p:nvPr/>
          </p:nvSpPr>
          <p:spPr>
            <a:xfrm>
              <a:off x="4291398" y="1449872"/>
              <a:ext cx="3204331" cy="1922599"/>
            </a:xfrm>
            <a:custGeom>
              <a:avLst/>
              <a:gdLst>
                <a:gd name="f0" fmla="val 10800000"/>
                <a:gd name="f1" fmla="val 5400000"/>
                <a:gd name="f2" fmla="val 180"/>
                <a:gd name="f3" fmla="val w"/>
                <a:gd name="f4" fmla="val h"/>
                <a:gd name="f5" fmla="val 0"/>
                <a:gd name="f6" fmla="val 3204334"/>
                <a:gd name="f7" fmla="val 1922600"/>
                <a:gd name="f8" fmla="val 192260"/>
                <a:gd name="f9" fmla="val 86078"/>
                <a:gd name="f10" fmla="val 3012074"/>
                <a:gd name="f11" fmla="val 3118256"/>
                <a:gd name="f12" fmla="val 1730340"/>
                <a:gd name="f13" fmla="val 1836522"/>
                <a:gd name="f14" fmla="+- 0 0 -90"/>
                <a:gd name="f15" fmla="*/ f3 1 3204334"/>
                <a:gd name="f16" fmla="*/ f4 1 1922600"/>
                <a:gd name="f17" fmla="+- f7 0 f5"/>
                <a:gd name="f18" fmla="+- f6 0 f5"/>
                <a:gd name="f19" fmla="*/ f14 f0 1"/>
                <a:gd name="f20" fmla="*/ f18 1 3204334"/>
                <a:gd name="f21" fmla="*/ f17 1 1922600"/>
                <a:gd name="f22" fmla="*/ 0 f18 1"/>
                <a:gd name="f23" fmla="*/ 192260 f17 1"/>
                <a:gd name="f24" fmla="*/ 192260 f18 1"/>
                <a:gd name="f25" fmla="*/ 0 f17 1"/>
                <a:gd name="f26" fmla="*/ 3012074 f18 1"/>
                <a:gd name="f27" fmla="*/ 3204334 f18 1"/>
                <a:gd name="f28" fmla="*/ 1730340 f17 1"/>
                <a:gd name="f29" fmla="*/ 1922600 f17 1"/>
                <a:gd name="f30" fmla="*/ f19 1 f2"/>
                <a:gd name="f31" fmla="*/ f22 1 3204334"/>
                <a:gd name="f32" fmla="*/ f23 1 1922600"/>
                <a:gd name="f33" fmla="*/ f24 1 3204334"/>
                <a:gd name="f34" fmla="*/ f25 1 1922600"/>
                <a:gd name="f35" fmla="*/ f26 1 3204334"/>
                <a:gd name="f36" fmla="*/ f27 1 3204334"/>
                <a:gd name="f37" fmla="*/ f28 1 1922600"/>
                <a:gd name="f38" fmla="*/ f29 1 19226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204334" h="19226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12701" cap="flat">
              <a:solidFill>
                <a:srgbClr val="D7712B"/>
              </a:solidFill>
              <a:prstDash val="solid"/>
              <a:miter/>
            </a:ln>
          </p:spPr>
          <p:txBody>
            <a:bodyPr vert="horz" wrap="square" lIns="117271" tIns="117271" rIns="117271" bIns="11727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rial" pitchFamily="34"/>
                  <a:cs typeface="Arial" pitchFamily="34"/>
                </a:rPr>
                <a:t>Λευκοί: Πρόκειται κυρίως για τους απόγονους των Ευρωπαίων μεταναστών που έφτασαν στην περιοχή από το 1652 και αντιπροσώπευαν περίπου το 21% του πληθυσμού της Νοτίου Αφρικής.</a:t>
              </a:r>
            </a:p>
          </p:txBody>
        </p:sp>
        <p:sp>
          <p:nvSpPr>
            <p:cNvPr id="7" name="Ελεύθερη σχεδίαση: Σχήμα 6">
              <a:extLst>
                <a:ext uri="{FF2B5EF4-FFF2-40B4-BE49-F238E27FC236}">
                  <a16:creationId xmlns:a16="http://schemas.microsoft.com/office/drawing/2014/main" id="{897AF9B8-0A08-4A97-B4C3-990B4BDDDEDE}"/>
                </a:ext>
              </a:extLst>
            </p:cNvPr>
            <p:cNvSpPr/>
            <p:nvPr/>
          </p:nvSpPr>
          <p:spPr>
            <a:xfrm>
              <a:off x="7777712" y="2013837"/>
              <a:ext cx="679316" cy="794677"/>
            </a:xfrm>
            <a:custGeom>
              <a:avLst/>
              <a:gdLst>
                <a:gd name="f0" fmla="val 10800000"/>
                <a:gd name="f1" fmla="val 5400000"/>
                <a:gd name="f2" fmla="val 180"/>
                <a:gd name="f3" fmla="val w"/>
                <a:gd name="f4" fmla="val h"/>
                <a:gd name="f5" fmla="val 0"/>
                <a:gd name="f6" fmla="val 679318"/>
                <a:gd name="f7" fmla="val 794674"/>
                <a:gd name="f8" fmla="val 158935"/>
                <a:gd name="f9" fmla="val 339659"/>
                <a:gd name="f10" fmla="val 397337"/>
                <a:gd name="f11" fmla="val 635739"/>
                <a:gd name="f12" fmla="+- 0 0 -90"/>
                <a:gd name="f13" fmla="*/ f3 1 679318"/>
                <a:gd name="f14" fmla="*/ f4 1 794674"/>
                <a:gd name="f15" fmla="+- f7 0 f5"/>
                <a:gd name="f16" fmla="+- f6 0 f5"/>
                <a:gd name="f17" fmla="*/ f12 f0 1"/>
                <a:gd name="f18" fmla="*/ f16 1 679318"/>
                <a:gd name="f19" fmla="*/ f15 1 794674"/>
                <a:gd name="f20" fmla="*/ 0 f16 1"/>
                <a:gd name="f21" fmla="*/ 158935 f15 1"/>
                <a:gd name="f22" fmla="*/ 339659 f16 1"/>
                <a:gd name="f23" fmla="*/ 0 f15 1"/>
                <a:gd name="f24" fmla="*/ 679318 f16 1"/>
                <a:gd name="f25" fmla="*/ 397337 f15 1"/>
                <a:gd name="f26" fmla="*/ 794674 f15 1"/>
                <a:gd name="f27" fmla="*/ 635739 f15 1"/>
                <a:gd name="f28" fmla="*/ f17 1 f2"/>
                <a:gd name="f29" fmla="*/ f20 1 679318"/>
                <a:gd name="f30" fmla="*/ f21 1 794674"/>
                <a:gd name="f31" fmla="*/ f22 1 679318"/>
                <a:gd name="f32" fmla="*/ f23 1 794674"/>
                <a:gd name="f33" fmla="*/ f24 1 679318"/>
                <a:gd name="f34" fmla="*/ f25 1 794674"/>
                <a:gd name="f35" fmla="*/ f26 1 794674"/>
                <a:gd name="f36" fmla="*/ f27 1 79467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679318" h="794674">
                  <a:moveTo>
                    <a:pt x="f5" y="f8"/>
                  </a:moveTo>
                  <a:lnTo>
                    <a:pt x="f9" y="f8"/>
                  </a:lnTo>
                  <a:lnTo>
                    <a:pt x="f9" y="f5"/>
                  </a:lnTo>
                  <a:lnTo>
                    <a:pt x="f6" y="f10"/>
                  </a:lnTo>
                  <a:lnTo>
                    <a:pt x="f9" y="f7"/>
                  </a:lnTo>
                  <a:lnTo>
                    <a:pt x="f9" y="f11"/>
                  </a:lnTo>
                  <a:lnTo>
                    <a:pt x="f5" y="f11"/>
                  </a:lnTo>
                  <a:lnTo>
                    <a:pt x="f5" y="f8"/>
                  </a:lnTo>
                  <a:close/>
                </a:path>
              </a:pathLst>
            </a:custGeom>
            <a:solidFill>
              <a:srgbClr val="F4BFAD"/>
            </a:solidFill>
            <a:ln cap="flat">
              <a:noFill/>
              <a:prstDash val="solid"/>
            </a:ln>
          </p:spPr>
          <p:txBody>
            <a:bodyPr vert="horz" wrap="square" lIns="0" tIns="158931" rIns="203792" bIns="158931" anchor="ctr" anchorCtr="1" compatLnSpc="1">
              <a:noAutofit/>
            </a:bodyPr>
            <a:lstStyle/>
            <a:p>
              <a:pPr marL="0" marR="0" lvl="0" indent="0" algn="ctr" defTabSz="1511302" rtl="0" fontAlgn="auto" hangingPunct="1">
                <a:lnSpc>
                  <a:spcPct val="90000"/>
                </a:lnSpc>
                <a:spcBef>
                  <a:spcPts val="0"/>
                </a:spcBef>
                <a:spcAft>
                  <a:spcPts val="1400"/>
                </a:spcAft>
                <a:buNone/>
                <a:tabLst/>
                <a:defRPr sz="1800" b="0" i="0" u="none" strike="noStrike" kern="0" cap="none" spc="0" baseline="0">
                  <a:solidFill>
                    <a:srgbClr val="000000"/>
                  </a:solidFill>
                  <a:uFillTx/>
                </a:defRPr>
              </a:pPr>
              <a:endParaRPr lang="el-GR" sz="3400" b="0" i="0" u="none" strike="noStrike" kern="1200" cap="none" spc="0" baseline="0">
                <a:solidFill>
                  <a:srgbClr val="000000"/>
                </a:solidFill>
                <a:uFillTx/>
                <a:latin typeface="Calibri"/>
              </a:endParaRPr>
            </a:p>
          </p:txBody>
        </p:sp>
        <p:sp>
          <p:nvSpPr>
            <p:cNvPr id="8" name="Ελεύθερη σχεδίαση: Σχήμα 7">
              <a:extLst>
                <a:ext uri="{FF2B5EF4-FFF2-40B4-BE49-F238E27FC236}">
                  <a16:creationId xmlns:a16="http://schemas.microsoft.com/office/drawing/2014/main" id="{1A0DD3C7-E0F8-48F7-B795-ED6E52E3675D}"/>
                </a:ext>
              </a:extLst>
            </p:cNvPr>
            <p:cNvSpPr/>
            <p:nvPr/>
          </p:nvSpPr>
          <p:spPr>
            <a:xfrm>
              <a:off x="8777462" y="1449872"/>
              <a:ext cx="3204331" cy="1922599"/>
            </a:xfrm>
            <a:custGeom>
              <a:avLst/>
              <a:gdLst>
                <a:gd name="f0" fmla="val 10800000"/>
                <a:gd name="f1" fmla="val 5400000"/>
                <a:gd name="f2" fmla="val 180"/>
                <a:gd name="f3" fmla="val w"/>
                <a:gd name="f4" fmla="val h"/>
                <a:gd name="f5" fmla="val 0"/>
                <a:gd name="f6" fmla="val 3204334"/>
                <a:gd name="f7" fmla="val 1922600"/>
                <a:gd name="f8" fmla="val 192260"/>
                <a:gd name="f9" fmla="val 86078"/>
                <a:gd name="f10" fmla="val 3012074"/>
                <a:gd name="f11" fmla="val 3118256"/>
                <a:gd name="f12" fmla="val 1730340"/>
                <a:gd name="f13" fmla="val 1836522"/>
                <a:gd name="f14" fmla="+- 0 0 -90"/>
                <a:gd name="f15" fmla="*/ f3 1 3204334"/>
                <a:gd name="f16" fmla="*/ f4 1 1922600"/>
                <a:gd name="f17" fmla="+- f7 0 f5"/>
                <a:gd name="f18" fmla="+- f6 0 f5"/>
                <a:gd name="f19" fmla="*/ f14 f0 1"/>
                <a:gd name="f20" fmla="*/ f18 1 3204334"/>
                <a:gd name="f21" fmla="*/ f17 1 1922600"/>
                <a:gd name="f22" fmla="*/ 0 f18 1"/>
                <a:gd name="f23" fmla="*/ 192260 f17 1"/>
                <a:gd name="f24" fmla="*/ 192260 f18 1"/>
                <a:gd name="f25" fmla="*/ 0 f17 1"/>
                <a:gd name="f26" fmla="*/ 3012074 f18 1"/>
                <a:gd name="f27" fmla="*/ 3204334 f18 1"/>
                <a:gd name="f28" fmla="*/ 1730340 f17 1"/>
                <a:gd name="f29" fmla="*/ 1922600 f17 1"/>
                <a:gd name="f30" fmla="*/ f19 1 f2"/>
                <a:gd name="f31" fmla="*/ f22 1 3204334"/>
                <a:gd name="f32" fmla="*/ f23 1 1922600"/>
                <a:gd name="f33" fmla="*/ f24 1 3204334"/>
                <a:gd name="f34" fmla="*/ f25 1 1922600"/>
                <a:gd name="f35" fmla="*/ f26 1 3204334"/>
                <a:gd name="f36" fmla="*/ f27 1 3204334"/>
                <a:gd name="f37" fmla="*/ f28 1 1922600"/>
                <a:gd name="f38" fmla="*/ f29 1 19226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204334" h="19226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12701" cap="flat">
              <a:solidFill>
                <a:srgbClr val="D7712B"/>
              </a:solidFill>
              <a:prstDash val="solid"/>
              <a:miter/>
            </a:ln>
          </p:spPr>
          <p:txBody>
            <a:bodyPr vert="horz" wrap="square" lIns="117271" tIns="117271" rIns="117271" bIns="11727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rial" pitchFamily="34"/>
                  <a:cs typeface="Arial" pitchFamily="34"/>
                </a:rPr>
                <a:t>Ασιάτες: Πρόκειται για τους απόγονους των φτωχών εργατών της Ινδοκίνας, οι οποίοι ήταν γνωστοί με τον υποτιμητικό όρο κούληδες και αντιπροσώπευαν το λιγότερο από το 3% του πληθυσμού της περιοχής.</a:t>
              </a:r>
            </a:p>
          </p:txBody>
        </p:sp>
        <p:sp>
          <p:nvSpPr>
            <p:cNvPr id="9" name="Ελεύθερη σχεδίαση: Σχήμα 8">
              <a:extLst>
                <a:ext uri="{FF2B5EF4-FFF2-40B4-BE49-F238E27FC236}">
                  <a16:creationId xmlns:a16="http://schemas.microsoft.com/office/drawing/2014/main" id="{B06E24E2-4946-4672-AF33-3F0AB4C68807}"/>
                </a:ext>
              </a:extLst>
            </p:cNvPr>
            <p:cNvSpPr/>
            <p:nvPr/>
          </p:nvSpPr>
          <p:spPr>
            <a:xfrm>
              <a:off x="9982294" y="3654454"/>
              <a:ext cx="794677" cy="679316"/>
            </a:xfrm>
            <a:custGeom>
              <a:avLst/>
              <a:gdLst>
                <a:gd name="f0" fmla="val 10800000"/>
                <a:gd name="f1" fmla="val 5400000"/>
                <a:gd name="f2" fmla="val 180"/>
                <a:gd name="f3" fmla="val w"/>
                <a:gd name="f4" fmla="val h"/>
                <a:gd name="f5" fmla="val 0"/>
                <a:gd name="f6" fmla="val 679318"/>
                <a:gd name="f7" fmla="val 794674"/>
                <a:gd name="f8" fmla="val 543454"/>
                <a:gd name="f9" fmla="val 397337"/>
                <a:gd name="f10" fmla="val 339659"/>
                <a:gd name="f11" fmla="val 135864"/>
                <a:gd name="f12" fmla="+- 0 0 -90"/>
                <a:gd name="f13" fmla="*/ f3 1 679318"/>
                <a:gd name="f14" fmla="*/ f4 1 794674"/>
                <a:gd name="f15" fmla="+- f7 0 f5"/>
                <a:gd name="f16" fmla="+- f6 0 f5"/>
                <a:gd name="f17" fmla="*/ f12 f0 1"/>
                <a:gd name="f18" fmla="*/ f16 1 679318"/>
                <a:gd name="f19" fmla="*/ f15 1 794674"/>
                <a:gd name="f20" fmla="*/ 0 f16 1"/>
                <a:gd name="f21" fmla="*/ 158935 f15 1"/>
                <a:gd name="f22" fmla="*/ 339659 f16 1"/>
                <a:gd name="f23" fmla="*/ 0 f15 1"/>
                <a:gd name="f24" fmla="*/ 679318 f16 1"/>
                <a:gd name="f25" fmla="*/ 397337 f15 1"/>
                <a:gd name="f26" fmla="*/ 794674 f15 1"/>
                <a:gd name="f27" fmla="*/ 635739 f15 1"/>
                <a:gd name="f28" fmla="*/ f17 1 f2"/>
                <a:gd name="f29" fmla="*/ f20 1 679318"/>
                <a:gd name="f30" fmla="*/ f21 1 794674"/>
                <a:gd name="f31" fmla="*/ f22 1 679318"/>
                <a:gd name="f32" fmla="*/ f23 1 794674"/>
                <a:gd name="f33" fmla="*/ f24 1 679318"/>
                <a:gd name="f34" fmla="*/ f25 1 794674"/>
                <a:gd name="f35" fmla="*/ f26 1 794674"/>
                <a:gd name="f36" fmla="*/ f27 1 79467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679318" h="794674">
                  <a:moveTo>
                    <a:pt x="f8" y="f5"/>
                  </a:moveTo>
                  <a:lnTo>
                    <a:pt x="f8" y="f9"/>
                  </a:lnTo>
                  <a:lnTo>
                    <a:pt x="f6" y="f9"/>
                  </a:lnTo>
                  <a:lnTo>
                    <a:pt x="f10" y="f7"/>
                  </a:lnTo>
                  <a:lnTo>
                    <a:pt x="f5" y="f9"/>
                  </a:lnTo>
                  <a:lnTo>
                    <a:pt x="f11" y="f9"/>
                  </a:lnTo>
                  <a:lnTo>
                    <a:pt x="f11" y="f5"/>
                  </a:lnTo>
                  <a:lnTo>
                    <a:pt x="f8" y="f5"/>
                  </a:lnTo>
                  <a:close/>
                </a:path>
              </a:pathLst>
            </a:custGeom>
            <a:solidFill>
              <a:srgbClr val="F4BFAD"/>
            </a:solidFill>
            <a:ln cap="flat">
              <a:noFill/>
              <a:prstDash val="solid"/>
            </a:ln>
          </p:spPr>
          <p:txBody>
            <a:bodyPr vert="horz" wrap="square" lIns="158931" tIns="0" rIns="158931" bIns="203792" anchor="ctr" anchorCtr="1" compatLnSpc="1">
              <a:noAutofit/>
            </a:bodyPr>
            <a:lstStyle/>
            <a:p>
              <a:pPr marL="0" marR="0" lvl="0" indent="0" algn="ctr" defTabSz="1511302" rtl="0" fontAlgn="auto" hangingPunct="1">
                <a:lnSpc>
                  <a:spcPct val="90000"/>
                </a:lnSpc>
                <a:spcBef>
                  <a:spcPts val="0"/>
                </a:spcBef>
                <a:spcAft>
                  <a:spcPts val="1400"/>
                </a:spcAft>
                <a:buNone/>
                <a:tabLst/>
                <a:defRPr sz="1800" b="0" i="0" u="none" strike="noStrike" kern="0" cap="none" spc="0" baseline="0">
                  <a:solidFill>
                    <a:srgbClr val="000000"/>
                  </a:solidFill>
                  <a:uFillTx/>
                </a:defRPr>
              </a:pPr>
              <a:endParaRPr lang="el-GR" sz="3400" b="0" i="0" u="none" strike="noStrike" kern="1200" cap="none" spc="0" baseline="0">
                <a:solidFill>
                  <a:srgbClr val="000000"/>
                </a:solidFill>
                <a:uFillTx/>
                <a:latin typeface="Calibri"/>
              </a:endParaRPr>
            </a:p>
          </p:txBody>
        </p:sp>
        <p:sp>
          <p:nvSpPr>
            <p:cNvPr id="10" name="Ελεύθερη σχεδίαση: Σχήμα 9">
              <a:extLst>
                <a:ext uri="{FF2B5EF4-FFF2-40B4-BE49-F238E27FC236}">
                  <a16:creationId xmlns:a16="http://schemas.microsoft.com/office/drawing/2014/main" id="{B1EB3094-3719-4A3C-80C0-A5C1124652BC}"/>
                </a:ext>
              </a:extLst>
            </p:cNvPr>
            <p:cNvSpPr/>
            <p:nvPr/>
          </p:nvSpPr>
          <p:spPr>
            <a:xfrm>
              <a:off x="8777462" y="4654204"/>
              <a:ext cx="3204331" cy="1922599"/>
            </a:xfrm>
            <a:custGeom>
              <a:avLst/>
              <a:gdLst>
                <a:gd name="f0" fmla="val 10800000"/>
                <a:gd name="f1" fmla="val 5400000"/>
                <a:gd name="f2" fmla="val 180"/>
                <a:gd name="f3" fmla="val w"/>
                <a:gd name="f4" fmla="val h"/>
                <a:gd name="f5" fmla="val 0"/>
                <a:gd name="f6" fmla="val 3204334"/>
                <a:gd name="f7" fmla="val 1922600"/>
                <a:gd name="f8" fmla="val 192260"/>
                <a:gd name="f9" fmla="val 86078"/>
                <a:gd name="f10" fmla="val 3012074"/>
                <a:gd name="f11" fmla="val 3118256"/>
                <a:gd name="f12" fmla="val 1730340"/>
                <a:gd name="f13" fmla="val 1836522"/>
                <a:gd name="f14" fmla="+- 0 0 -90"/>
                <a:gd name="f15" fmla="*/ f3 1 3204334"/>
                <a:gd name="f16" fmla="*/ f4 1 1922600"/>
                <a:gd name="f17" fmla="+- f7 0 f5"/>
                <a:gd name="f18" fmla="+- f6 0 f5"/>
                <a:gd name="f19" fmla="*/ f14 f0 1"/>
                <a:gd name="f20" fmla="*/ f18 1 3204334"/>
                <a:gd name="f21" fmla="*/ f17 1 1922600"/>
                <a:gd name="f22" fmla="*/ 0 f18 1"/>
                <a:gd name="f23" fmla="*/ 192260 f17 1"/>
                <a:gd name="f24" fmla="*/ 192260 f18 1"/>
                <a:gd name="f25" fmla="*/ 0 f17 1"/>
                <a:gd name="f26" fmla="*/ 3012074 f18 1"/>
                <a:gd name="f27" fmla="*/ 3204334 f18 1"/>
                <a:gd name="f28" fmla="*/ 1730340 f17 1"/>
                <a:gd name="f29" fmla="*/ 1922600 f17 1"/>
                <a:gd name="f30" fmla="*/ f19 1 f2"/>
                <a:gd name="f31" fmla="*/ f22 1 3204334"/>
                <a:gd name="f32" fmla="*/ f23 1 1922600"/>
                <a:gd name="f33" fmla="*/ f24 1 3204334"/>
                <a:gd name="f34" fmla="*/ f25 1 1922600"/>
                <a:gd name="f35" fmla="*/ f26 1 3204334"/>
                <a:gd name="f36" fmla="*/ f27 1 3204334"/>
                <a:gd name="f37" fmla="*/ f28 1 1922600"/>
                <a:gd name="f38" fmla="*/ f29 1 19226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204334" h="19226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12701" cap="flat">
              <a:solidFill>
                <a:srgbClr val="D7712B"/>
              </a:solidFill>
              <a:prstDash val="solid"/>
              <a:miter/>
            </a:ln>
          </p:spPr>
          <p:txBody>
            <a:bodyPr vert="horz" wrap="square" lIns="117271" tIns="117271" rIns="117271" bIns="11727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rial" pitchFamily="34"/>
                  <a:cs typeface="Arial" pitchFamily="34"/>
                </a:rPr>
                <a:t>Έγχρωμοι (ή μιγάδες): Διαχωρίζονταν αφενός στους πληθυσμούς που προήλθαν από επιμειξίες κατά τον 16ο και 17ο αιώνα μεταξύ Λευκών και Μαύρων, αντιπροσώπευαν το 9% του πληθυσμού της Νοτίου Αφρικής το 1950.</a:t>
              </a:r>
            </a:p>
          </p:txBody>
        </p:sp>
        <p:sp>
          <p:nvSpPr>
            <p:cNvPr id="11" name="Ελεύθερη σχεδίαση: Σχήμα 10">
              <a:extLst>
                <a:ext uri="{FF2B5EF4-FFF2-40B4-BE49-F238E27FC236}">
                  <a16:creationId xmlns:a16="http://schemas.microsoft.com/office/drawing/2014/main" id="{9C9973EB-BEC5-4D4C-9F5F-FB377F0F3DE7}"/>
                </a:ext>
              </a:extLst>
            </p:cNvPr>
            <p:cNvSpPr/>
            <p:nvPr/>
          </p:nvSpPr>
          <p:spPr>
            <a:xfrm>
              <a:off x="7816163" y="5218169"/>
              <a:ext cx="679316" cy="794677"/>
            </a:xfrm>
            <a:custGeom>
              <a:avLst/>
              <a:gdLst>
                <a:gd name="f0" fmla="val 10800000"/>
                <a:gd name="f1" fmla="val 5400000"/>
                <a:gd name="f2" fmla="val 180"/>
                <a:gd name="f3" fmla="val w"/>
                <a:gd name="f4" fmla="val h"/>
                <a:gd name="f5" fmla="val 0"/>
                <a:gd name="f6" fmla="val 679318"/>
                <a:gd name="f7" fmla="val 794674"/>
                <a:gd name="f8" fmla="val 635739"/>
                <a:gd name="f9" fmla="val 339659"/>
                <a:gd name="f10" fmla="val 397337"/>
                <a:gd name="f11" fmla="val 158935"/>
                <a:gd name="f12" fmla="+- 0 0 -90"/>
                <a:gd name="f13" fmla="*/ f3 1 679318"/>
                <a:gd name="f14" fmla="*/ f4 1 794674"/>
                <a:gd name="f15" fmla="+- f7 0 f5"/>
                <a:gd name="f16" fmla="+- f6 0 f5"/>
                <a:gd name="f17" fmla="*/ f12 f0 1"/>
                <a:gd name="f18" fmla="*/ f16 1 679318"/>
                <a:gd name="f19" fmla="*/ f15 1 794674"/>
                <a:gd name="f20" fmla="*/ 0 f16 1"/>
                <a:gd name="f21" fmla="*/ 158935 f15 1"/>
                <a:gd name="f22" fmla="*/ 339659 f16 1"/>
                <a:gd name="f23" fmla="*/ 0 f15 1"/>
                <a:gd name="f24" fmla="*/ 679318 f16 1"/>
                <a:gd name="f25" fmla="*/ 397337 f15 1"/>
                <a:gd name="f26" fmla="*/ 794674 f15 1"/>
                <a:gd name="f27" fmla="*/ 635739 f15 1"/>
                <a:gd name="f28" fmla="*/ f17 1 f2"/>
                <a:gd name="f29" fmla="*/ f20 1 679318"/>
                <a:gd name="f30" fmla="*/ f21 1 794674"/>
                <a:gd name="f31" fmla="*/ f22 1 679318"/>
                <a:gd name="f32" fmla="*/ f23 1 794674"/>
                <a:gd name="f33" fmla="*/ f24 1 679318"/>
                <a:gd name="f34" fmla="*/ f25 1 794674"/>
                <a:gd name="f35" fmla="*/ f26 1 794674"/>
                <a:gd name="f36" fmla="*/ f27 1 794674"/>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679318" h="794674">
                  <a:moveTo>
                    <a:pt x="f6" y="f8"/>
                  </a:moveTo>
                  <a:lnTo>
                    <a:pt x="f9" y="f8"/>
                  </a:lnTo>
                  <a:lnTo>
                    <a:pt x="f9" y="f7"/>
                  </a:lnTo>
                  <a:lnTo>
                    <a:pt x="f5" y="f10"/>
                  </a:lnTo>
                  <a:lnTo>
                    <a:pt x="f9" y="f5"/>
                  </a:lnTo>
                  <a:lnTo>
                    <a:pt x="f9" y="f11"/>
                  </a:lnTo>
                  <a:lnTo>
                    <a:pt x="f6" y="f11"/>
                  </a:lnTo>
                  <a:lnTo>
                    <a:pt x="f6" y="f8"/>
                  </a:lnTo>
                  <a:close/>
                </a:path>
              </a:pathLst>
            </a:custGeom>
            <a:solidFill>
              <a:srgbClr val="F4BFAD"/>
            </a:solidFill>
            <a:ln cap="flat">
              <a:noFill/>
              <a:prstDash val="solid"/>
            </a:ln>
          </p:spPr>
          <p:txBody>
            <a:bodyPr vert="horz" wrap="square" lIns="203792" tIns="158931" rIns="0" bIns="158931" anchor="ctr" anchorCtr="1" compatLnSpc="1">
              <a:noAutofit/>
            </a:bodyPr>
            <a:lstStyle/>
            <a:p>
              <a:pPr marL="0" marR="0" lvl="0" indent="0" algn="ctr" defTabSz="1511302" rtl="0" fontAlgn="auto" hangingPunct="1">
                <a:lnSpc>
                  <a:spcPct val="90000"/>
                </a:lnSpc>
                <a:spcBef>
                  <a:spcPts val="0"/>
                </a:spcBef>
                <a:spcAft>
                  <a:spcPts val="1400"/>
                </a:spcAft>
                <a:buNone/>
                <a:tabLst/>
                <a:defRPr sz="1800" b="0" i="0" u="none" strike="noStrike" kern="0" cap="none" spc="0" baseline="0">
                  <a:solidFill>
                    <a:srgbClr val="000000"/>
                  </a:solidFill>
                  <a:uFillTx/>
                </a:defRPr>
              </a:pPr>
              <a:endParaRPr lang="el-GR" sz="3400" b="0" i="0" u="none" strike="noStrike" kern="1200" cap="none" spc="0" baseline="0">
                <a:solidFill>
                  <a:srgbClr val="000000"/>
                </a:solidFill>
                <a:uFillTx/>
                <a:latin typeface="Calibri"/>
              </a:endParaRPr>
            </a:p>
          </p:txBody>
        </p:sp>
        <p:sp>
          <p:nvSpPr>
            <p:cNvPr id="12" name="Ελεύθερη σχεδίαση: Σχήμα 11">
              <a:extLst>
                <a:ext uri="{FF2B5EF4-FFF2-40B4-BE49-F238E27FC236}">
                  <a16:creationId xmlns:a16="http://schemas.microsoft.com/office/drawing/2014/main" id="{C0A68347-F1A5-463D-BEA2-91965119D658}"/>
                </a:ext>
              </a:extLst>
            </p:cNvPr>
            <p:cNvSpPr/>
            <p:nvPr/>
          </p:nvSpPr>
          <p:spPr>
            <a:xfrm>
              <a:off x="4291398" y="4654204"/>
              <a:ext cx="3204331" cy="1922599"/>
            </a:xfrm>
            <a:custGeom>
              <a:avLst/>
              <a:gdLst>
                <a:gd name="f0" fmla="val 10800000"/>
                <a:gd name="f1" fmla="val 5400000"/>
                <a:gd name="f2" fmla="val 180"/>
                <a:gd name="f3" fmla="val w"/>
                <a:gd name="f4" fmla="val h"/>
                <a:gd name="f5" fmla="val 0"/>
                <a:gd name="f6" fmla="val 3204334"/>
                <a:gd name="f7" fmla="val 1922600"/>
                <a:gd name="f8" fmla="val 192260"/>
                <a:gd name="f9" fmla="val 86078"/>
                <a:gd name="f10" fmla="val 3012074"/>
                <a:gd name="f11" fmla="val 3118256"/>
                <a:gd name="f12" fmla="val 1730340"/>
                <a:gd name="f13" fmla="val 1836522"/>
                <a:gd name="f14" fmla="+- 0 0 -90"/>
                <a:gd name="f15" fmla="*/ f3 1 3204334"/>
                <a:gd name="f16" fmla="*/ f4 1 1922600"/>
                <a:gd name="f17" fmla="+- f7 0 f5"/>
                <a:gd name="f18" fmla="+- f6 0 f5"/>
                <a:gd name="f19" fmla="*/ f14 f0 1"/>
                <a:gd name="f20" fmla="*/ f18 1 3204334"/>
                <a:gd name="f21" fmla="*/ f17 1 1922600"/>
                <a:gd name="f22" fmla="*/ 0 f18 1"/>
                <a:gd name="f23" fmla="*/ 192260 f17 1"/>
                <a:gd name="f24" fmla="*/ 192260 f18 1"/>
                <a:gd name="f25" fmla="*/ 0 f17 1"/>
                <a:gd name="f26" fmla="*/ 3012074 f18 1"/>
                <a:gd name="f27" fmla="*/ 3204334 f18 1"/>
                <a:gd name="f28" fmla="*/ 1730340 f17 1"/>
                <a:gd name="f29" fmla="*/ 1922600 f17 1"/>
                <a:gd name="f30" fmla="*/ f19 1 f2"/>
                <a:gd name="f31" fmla="*/ f22 1 3204334"/>
                <a:gd name="f32" fmla="*/ f23 1 1922600"/>
                <a:gd name="f33" fmla="*/ f24 1 3204334"/>
                <a:gd name="f34" fmla="*/ f25 1 1922600"/>
                <a:gd name="f35" fmla="*/ f26 1 3204334"/>
                <a:gd name="f36" fmla="*/ f27 1 3204334"/>
                <a:gd name="f37" fmla="*/ f28 1 1922600"/>
                <a:gd name="f38" fmla="*/ f29 1 19226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204334" h="19226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solidFill>
            <a:ln w="12701" cap="flat">
              <a:solidFill>
                <a:srgbClr val="D7712B"/>
              </a:solidFill>
              <a:prstDash val="solid"/>
              <a:miter/>
            </a:ln>
          </p:spPr>
          <p:txBody>
            <a:bodyPr vert="horz" wrap="square" lIns="117271" tIns="117271" rIns="117271" bIns="11727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l-GR" sz="1600" b="0" i="0" u="none" strike="noStrike" kern="1200" cap="none" spc="0" baseline="0">
                  <a:solidFill>
                    <a:srgbClr val="000000"/>
                  </a:solidFill>
                  <a:uFillTx/>
                  <a:latin typeface="Arial" pitchFamily="34"/>
                  <a:cs typeface="Arial" pitchFamily="34"/>
                </a:rPr>
                <a:t>Μαύροι (ή Μπαντού): Αντιπροσώπευαν περισσότερο από το 67% του νοτιοαφρικανικού πληθυσμού, αλλά επρόκειτο για τη λιγότερο αστικοποιημένη "κατηγορία«.</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strVal val="0"/>
                                          </p:val>
                                        </p:tav>
                                        <p:tav tm="100000">
                                          <p:val>
                                            <p:strVal val="#ppt_w"/>
                                          </p:val>
                                        </p:tav>
                                      </p:tavLst>
                                    </p:anim>
                                    <p:anim calcmode="lin" valueType="num">
                                      <p:cBhvr>
                                        <p:cTn id="25" dur="500" fill="hold"/>
                                        <p:tgtEl>
                                          <p:spTgt spid="5"/>
                                        </p:tgtEl>
                                        <p:attrNameLst>
                                          <p:attrName>ppt_h</p:attrName>
                                        </p:attrNameLst>
                                      </p:cBhvr>
                                      <p:tavLst>
                                        <p:tav tm="0">
                                          <p:val>
                                            <p:str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3">
    <p:bg>
      <p:bgPr>
        <a:solidFill>
          <a:srgbClr val="00000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A31CC2-0740-497B-A850-086742641721}"/>
              </a:ext>
            </a:extLst>
          </p:cNvPr>
          <p:cNvSpPr txBox="1">
            <a:spLocks noGrp="1"/>
          </p:cNvSpPr>
          <p:nvPr>
            <p:ph type="title"/>
          </p:nvPr>
        </p:nvSpPr>
        <p:spPr>
          <a:xfrm>
            <a:off x="838203" y="345250"/>
            <a:ext cx="10515600" cy="1325559"/>
          </a:xfrm>
        </p:spPr>
        <p:txBody>
          <a:bodyPr/>
          <a:lstStyle/>
          <a:p>
            <a:pPr lvl="0"/>
            <a:r>
              <a:rPr lang="el-GR" sz="3600">
                <a:solidFill>
                  <a:srgbClr val="FFFFFF"/>
                </a:solidFill>
                <a:latin typeface="MS Gothic" pitchFamily="49"/>
                <a:ea typeface="MS Gothic" pitchFamily="49"/>
              </a:rPr>
              <a:t>ΟΙ ΝΟΜΟΙ ΤΟΥ ΑΠΑΡΤΧΑΙΝΤ </a:t>
            </a:r>
          </a:p>
        </p:txBody>
      </p:sp>
      <p:grpSp>
        <p:nvGrpSpPr>
          <p:cNvPr id="3" name="Θέση περιεχομένου 3">
            <a:extLst>
              <a:ext uri="{FF2B5EF4-FFF2-40B4-BE49-F238E27FC236}">
                <a16:creationId xmlns:a16="http://schemas.microsoft.com/office/drawing/2014/main" id="{A9B3F250-2B18-4956-914A-963EA56B137C}"/>
              </a:ext>
            </a:extLst>
          </p:cNvPr>
          <p:cNvGrpSpPr/>
          <p:nvPr/>
        </p:nvGrpSpPr>
        <p:grpSpPr>
          <a:xfrm>
            <a:off x="400744" y="2022012"/>
            <a:ext cx="11562789" cy="4414175"/>
            <a:chOff x="400744" y="2022012"/>
            <a:chExt cx="11562789" cy="4414175"/>
          </a:xfrm>
        </p:grpSpPr>
        <p:sp>
          <p:nvSpPr>
            <p:cNvPr id="4" name="Ελεύθερη σχεδίαση: Σχήμα 3">
              <a:extLst>
                <a:ext uri="{FF2B5EF4-FFF2-40B4-BE49-F238E27FC236}">
                  <a16:creationId xmlns:a16="http://schemas.microsoft.com/office/drawing/2014/main" id="{06A4B4E8-543C-45F8-B9E8-E60B30B62BBC}"/>
                </a:ext>
              </a:extLst>
            </p:cNvPr>
            <p:cNvSpPr/>
            <p:nvPr/>
          </p:nvSpPr>
          <p:spPr>
            <a:xfrm>
              <a:off x="2352120" y="2562249"/>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5" name="Ελεύθερη σχεδίαση: Σχήμα 4">
              <a:extLst>
                <a:ext uri="{FF2B5EF4-FFF2-40B4-BE49-F238E27FC236}">
                  <a16:creationId xmlns:a16="http://schemas.microsoft.com/office/drawing/2014/main" id="{B33BCC65-F6DE-4928-B253-F881461453E5}"/>
                </a:ext>
              </a:extLst>
            </p:cNvPr>
            <p:cNvSpPr/>
            <p:nvPr/>
          </p:nvSpPr>
          <p:spPr>
            <a:xfrm>
              <a:off x="400744" y="202201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απαγόρευσης των μεικτών γάμων (1949).</a:t>
              </a:r>
            </a:p>
          </p:txBody>
        </p:sp>
        <p:sp>
          <p:nvSpPr>
            <p:cNvPr id="6" name="Ελεύθερη σχεδίαση: Σχήμα 5">
              <a:extLst>
                <a:ext uri="{FF2B5EF4-FFF2-40B4-BE49-F238E27FC236}">
                  <a16:creationId xmlns:a16="http://schemas.microsoft.com/office/drawing/2014/main" id="{4B728F33-C1BF-461C-95D6-CA69F4263FEF}"/>
                </a:ext>
              </a:extLst>
            </p:cNvPr>
            <p:cNvSpPr/>
            <p:nvPr/>
          </p:nvSpPr>
          <p:spPr>
            <a:xfrm>
              <a:off x="4754523" y="2562249"/>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7" name="Ελεύθερη σχεδίαση: Σχήμα 6">
              <a:extLst>
                <a:ext uri="{FF2B5EF4-FFF2-40B4-BE49-F238E27FC236}">
                  <a16:creationId xmlns:a16="http://schemas.microsoft.com/office/drawing/2014/main" id="{D92EC357-233E-4926-BA44-6A732CCECE41}"/>
                </a:ext>
              </a:extLst>
            </p:cNvPr>
            <p:cNvSpPr/>
            <p:nvPr/>
          </p:nvSpPr>
          <p:spPr>
            <a:xfrm>
              <a:off x="2803148" y="202201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ανηθικότητας (1950), που τιμωρούσε τη σεξουαλική επαφή μεταξύ λευκών και μη-λευκών.</a:t>
              </a:r>
            </a:p>
          </p:txBody>
        </p:sp>
        <p:sp>
          <p:nvSpPr>
            <p:cNvPr id="8" name="Ελεύθερη σχεδίαση: Σχήμα 7">
              <a:extLst>
                <a:ext uri="{FF2B5EF4-FFF2-40B4-BE49-F238E27FC236}">
                  <a16:creationId xmlns:a16="http://schemas.microsoft.com/office/drawing/2014/main" id="{30BB543F-5B43-42CE-BB54-F368F2A12D9C}"/>
                </a:ext>
              </a:extLst>
            </p:cNvPr>
            <p:cNvSpPr/>
            <p:nvPr/>
          </p:nvSpPr>
          <p:spPr>
            <a:xfrm>
              <a:off x="7156926" y="2562249"/>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9" name="Ελεύθερη σχεδίαση: Σχήμα 8">
              <a:extLst>
                <a:ext uri="{FF2B5EF4-FFF2-40B4-BE49-F238E27FC236}">
                  <a16:creationId xmlns:a16="http://schemas.microsoft.com/office/drawing/2014/main" id="{79104D9A-A75F-4B96-9E15-4E59AC2A0B0A}"/>
                </a:ext>
              </a:extLst>
            </p:cNvPr>
            <p:cNvSpPr/>
            <p:nvPr/>
          </p:nvSpPr>
          <p:spPr>
            <a:xfrm>
              <a:off x="5205551" y="202201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κατηγοριοποίησης του πληθυσμού ανάλογα με τη φυλή (1950).</a:t>
              </a:r>
            </a:p>
          </p:txBody>
        </p:sp>
        <p:sp>
          <p:nvSpPr>
            <p:cNvPr id="10" name="Ελεύθερη σχεδίαση: Σχήμα 9">
              <a:extLst>
                <a:ext uri="{FF2B5EF4-FFF2-40B4-BE49-F238E27FC236}">
                  <a16:creationId xmlns:a16="http://schemas.microsoft.com/office/drawing/2014/main" id="{F46DF24A-8188-42DA-94A6-1F48A4C8C7DB}"/>
                </a:ext>
              </a:extLst>
            </p:cNvPr>
            <p:cNvSpPr/>
            <p:nvPr/>
          </p:nvSpPr>
          <p:spPr>
            <a:xfrm>
              <a:off x="9559329" y="2562249"/>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11" name="Ελεύθερη σχεδίαση: Σχήμα 10">
              <a:extLst>
                <a:ext uri="{FF2B5EF4-FFF2-40B4-BE49-F238E27FC236}">
                  <a16:creationId xmlns:a16="http://schemas.microsoft.com/office/drawing/2014/main" id="{875BD63C-8B2C-4051-8DFF-5247305198C6}"/>
                </a:ext>
              </a:extLst>
            </p:cNvPr>
            <p:cNvSpPr/>
            <p:nvPr/>
          </p:nvSpPr>
          <p:spPr>
            <a:xfrm>
              <a:off x="7607954" y="202201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καταστολής του κομμουνισμού (1950), που επέτρεπε στην κυβέρνηση να απαγορεύσει την ύπαρξη κομμουνιστικού πολιτικού κόμματος.</a:t>
              </a:r>
            </a:p>
          </p:txBody>
        </p:sp>
        <p:sp>
          <p:nvSpPr>
            <p:cNvPr id="12" name="Ελεύθερη σχεδίαση: Σχήμα 11">
              <a:extLst>
                <a:ext uri="{FF2B5EF4-FFF2-40B4-BE49-F238E27FC236}">
                  <a16:creationId xmlns:a16="http://schemas.microsoft.com/office/drawing/2014/main" id="{2A53F407-ECE9-412E-9BF2-B3169CE6A710}"/>
                </a:ext>
              </a:extLst>
            </p:cNvPr>
            <p:cNvSpPr/>
            <p:nvPr/>
          </p:nvSpPr>
          <p:spPr>
            <a:xfrm>
              <a:off x="1377333" y="3192115"/>
              <a:ext cx="9609612" cy="418630"/>
            </a:xfrm>
            <a:custGeom>
              <a:avLst/>
              <a:gdLst>
                <a:gd name="f0" fmla="val 10800000"/>
                <a:gd name="f1" fmla="val 5400000"/>
                <a:gd name="f2" fmla="val 180"/>
                <a:gd name="f3" fmla="val w"/>
                <a:gd name="f4" fmla="val h"/>
                <a:gd name="f5" fmla="val 0"/>
                <a:gd name="f6" fmla="val 9609611"/>
                <a:gd name="f7" fmla="val 418629"/>
                <a:gd name="f8" fmla="val 226414"/>
                <a:gd name="f9" fmla="+- 0 0 -90"/>
                <a:gd name="f10" fmla="*/ f3 1 9609611"/>
                <a:gd name="f11" fmla="*/ f4 1 418629"/>
                <a:gd name="f12" fmla="+- f7 0 f5"/>
                <a:gd name="f13" fmla="+- f6 0 f5"/>
                <a:gd name="f14" fmla="*/ f9 f0 1"/>
                <a:gd name="f15" fmla="*/ f13 1 9609611"/>
                <a:gd name="f16" fmla="*/ f12 1 418629"/>
                <a:gd name="f17" fmla="*/ 9609611 f13 1"/>
                <a:gd name="f18" fmla="*/ 0 f12 1"/>
                <a:gd name="f19" fmla="*/ 226414 f12 1"/>
                <a:gd name="f20" fmla="*/ 0 f13 1"/>
                <a:gd name="f21" fmla="*/ 418629 f12 1"/>
                <a:gd name="f22" fmla="*/ f14 1 f2"/>
                <a:gd name="f23" fmla="*/ f17 1 9609611"/>
                <a:gd name="f24" fmla="*/ f18 1 418629"/>
                <a:gd name="f25" fmla="*/ f19 1 418629"/>
                <a:gd name="f26" fmla="*/ f20 1 9609611"/>
                <a:gd name="f27" fmla="*/ f21 1 418629"/>
                <a:gd name="f28" fmla="*/ f5 1 f15"/>
                <a:gd name="f29" fmla="*/ f6 1 f15"/>
                <a:gd name="f30" fmla="*/ f5 1 f16"/>
                <a:gd name="f31" fmla="*/ f7 1 f16"/>
                <a:gd name="f32" fmla="+- f22 0 f1"/>
                <a:gd name="f33" fmla="*/ f23 1 f15"/>
                <a:gd name="f34" fmla="*/ f24 1 f16"/>
                <a:gd name="f35" fmla="*/ f25 1 f16"/>
                <a:gd name="f36" fmla="*/ f26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9609611" h="418629">
                  <a:moveTo>
                    <a:pt x="f6" y="f5"/>
                  </a:moveTo>
                  <a:lnTo>
                    <a:pt x="f6" y="f8"/>
                  </a:lnTo>
                  <a:lnTo>
                    <a:pt x="f5" y="f8"/>
                  </a:lnTo>
                  <a:lnTo>
                    <a:pt x="f5" y="f7"/>
                  </a:lnTo>
                </a:path>
              </a:pathLst>
            </a:custGeom>
            <a:noFill/>
            <a:ln w="6345" cap="flat">
              <a:solidFill>
                <a:srgbClr val="ED7D31"/>
              </a:solidFill>
              <a:prstDash val="solid"/>
              <a:miter/>
              <a:tailEnd type="arrow"/>
            </a:ln>
          </p:spPr>
          <p:txBody>
            <a:bodyPr vert="horz" wrap="square" lIns="4577001" tIns="207065" rIns="4577001" bIns="207065"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13" name="Ελεύθερη σχεδίαση: Σχήμα 12">
              <a:extLst>
                <a:ext uri="{FF2B5EF4-FFF2-40B4-BE49-F238E27FC236}">
                  <a16:creationId xmlns:a16="http://schemas.microsoft.com/office/drawing/2014/main" id="{CC8BFCC6-C356-4644-842F-9FE107190F57}"/>
                </a:ext>
              </a:extLst>
            </p:cNvPr>
            <p:cNvSpPr/>
            <p:nvPr/>
          </p:nvSpPr>
          <p:spPr>
            <a:xfrm>
              <a:off x="10010357" y="202201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ξεχωριστών κατοικιών (1950), που καθόριζε τις αστικές ζώνες κατοίκησης στις πόλεις.</a:t>
              </a:r>
              <a:br>
                <a:rPr lang="el-GR" sz="1200" b="0" i="0" u="none" strike="noStrike" kern="1200" cap="none" spc="0" baseline="0">
                  <a:solidFill>
                    <a:srgbClr val="000000"/>
                  </a:solidFill>
                  <a:uFillTx/>
                  <a:latin typeface="Calibri"/>
                </a:rPr>
              </a:br>
              <a:endParaRPr lang="el-GR" sz="1200" b="0" i="0" u="none" strike="noStrike" kern="1200" cap="none" spc="0" baseline="0">
                <a:solidFill>
                  <a:srgbClr val="000000"/>
                </a:solidFill>
                <a:uFillTx/>
                <a:latin typeface="Calibri"/>
              </a:endParaRPr>
            </a:p>
          </p:txBody>
        </p:sp>
        <p:sp>
          <p:nvSpPr>
            <p:cNvPr id="14" name="Ελεύθερη σχεδίαση: Σχήμα 13">
              <a:extLst>
                <a:ext uri="{FF2B5EF4-FFF2-40B4-BE49-F238E27FC236}">
                  <a16:creationId xmlns:a16="http://schemas.microsoft.com/office/drawing/2014/main" id="{00B7972B-DFCB-4A9C-8A93-255ED7B1F4C0}"/>
                </a:ext>
              </a:extLst>
            </p:cNvPr>
            <p:cNvSpPr/>
            <p:nvPr/>
          </p:nvSpPr>
          <p:spPr>
            <a:xfrm>
              <a:off x="2352120" y="4183380"/>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15" name="Ελεύθερη σχεδίαση: Σχήμα 14">
              <a:extLst>
                <a:ext uri="{FF2B5EF4-FFF2-40B4-BE49-F238E27FC236}">
                  <a16:creationId xmlns:a16="http://schemas.microsoft.com/office/drawing/2014/main" id="{AC11EB40-5A92-49A8-A78B-3DC017AE67BF}"/>
                </a:ext>
              </a:extLst>
            </p:cNvPr>
            <p:cNvSpPr/>
            <p:nvPr/>
          </p:nvSpPr>
          <p:spPr>
            <a:xfrm>
              <a:off x="400744" y="364315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Νόμοι του «Πάσου» (1952), οι οποίοι υποχρέωναν τους μαύρους άνω των 16 ετών να έχουν πάντοτε μαζί τους ένα έγγραφο.</a:t>
              </a:r>
            </a:p>
          </p:txBody>
        </p:sp>
        <p:sp>
          <p:nvSpPr>
            <p:cNvPr id="16" name="Ελεύθερη σχεδίαση: Σχήμα 15">
              <a:extLst>
                <a:ext uri="{FF2B5EF4-FFF2-40B4-BE49-F238E27FC236}">
                  <a16:creationId xmlns:a16="http://schemas.microsoft.com/office/drawing/2014/main" id="{2FA8C76E-240F-46B9-AE7C-B2A7EB2C8D24}"/>
                </a:ext>
              </a:extLst>
            </p:cNvPr>
            <p:cNvSpPr/>
            <p:nvPr/>
          </p:nvSpPr>
          <p:spPr>
            <a:xfrm>
              <a:off x="4754523" y="4183380"/>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17" name="Ελεύθερη σχεδίαση: Σχήμα 16">
              <a:extLst>
                <a:ext uri="{FF2B5EF4-FFF2-40B4-BE49-F238E27FC236}">
                  <a16:creationId xmlns:a16="http://schemas.microsoft.com/office/drawing/2014/main" id="{433C3DDA-E61A-4BB5-9722-DD7171D86F8B}"/>
                </a:ext>
              </a:extLst>
            </p:cNvPr>
            <p:cNvSpPr/>
            <p:nvPr/>
          </p:nvSpPr>
          <p:spPr>
            <a:xfrm>
              <a:off x="2803148" y="364315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για ξεχωριστή χρήση των δημοσίων χώρων (1953), π.χ. δημόσιες τουαλέτες, πλατείες, σιντριβάνια κτλ.</a:t>
              </a:r>
            </a:p>
          </p:txBody>
        </p:sp>
        <p:sp>
          <p:nvSpPr>
            <p:cNvPr id="18" name="Ελεύθερη σχεδίαση: Σχήμα 17">
              <a:extLst>
                <a:ext uri="{FF2B5EF4-FFF2-40B4-BE49-F238E27FC236}">
                  <a16:creationId xmlns:a16="http://schemas.microsoft.com/office/drawing/2014/main" id="{7584835C-93AA-4FBA-8271-2C3BB0A90D7C}"/>
                </a:ext>
              </a:extLst>
            </p:cNvPr>
            <p:cNvSpPr/>
            <p:nvPr/>
          </p:nvSpPr>
          <p:spPr>
            <a:xfrm>
              <a:off x="7156926" y="4183380"/>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19" name="Ελεύθερη σχεδίαση: Σχήμα 18">
              <a:extLst>
                <a:ext uri="{FF2B5EF4-FFF2-40B4-BE49-F238E27FC236}">
                  <a16:creationId xmlns:a16="http://schemas.microsoft.com/office/drawing/2014/main" id="{D9014737-B24B-4867-A66D-F074F3E7596F}"/>
                </a:ext>
              </a:extLst>
            </p:cNvPr>
            <p:cNvSpPr/>
            <p:nvPr/>
          </p:nvSpPr>
          <p:spPr>
            <a:xfrm>
              <a:off x="5205551" y="364315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για την εκπαίδευση Μπαντού (1953), που αφορούσε το σχολικό πρόγραμμα των μαύρων.</a:t>
              </a:r>
              <a:br>
                <a:rPr lang="el-GR" sz="1200" b="0" i="0" u="none" strike="noStrike" kern="1200" cap="none" spc="0" baseline="0">
                  <a:solidFill>
                    <a:srgbClr val="000000"/>
                  </a:solidFill>
                  <a:uFillTx/>
                  <a:latin typeface="Calibri"/>
                </a:rPr>
              </a:br>
              <a:endParaRPr lang="el-GR" sz="1200" b="0" i="0" u="none" strike="noStrike" kern="1200" cap="none" spc="0" baseline="0">
                <a:solidFill>
                  <a:srgbClr val="000000"/>
                </a:solidFill>
                <a:uFillTx/>
                <a:latin typeface="Calibri"/>
              </a:endParaRPr>
            </a:p>
          </p:txBody>
        </p:sp>
        <p:sp>
          <p:nvSpPr>
            <p:cNvPr id="20" name="Ελεύθερη σχεδίαση: Σχήμα 19">
              <a:extLst>
                <a:ext uri="{FF2B5EF4-FFF2-40B4-BE49-F238E27FC236}">
                  <a16:creationId xmlns:a16="http://schemas.microsoft.com/office/drawing/2014/main" id="{2092808C-8D71-47E2-8B60-28942F174942}"/>
                </a:ext>
              </a:extLst>
            </p:cNvPr>
            <p:cNvSpPr/>
            <p:nvPr/>
          </p:nvSpPr>
          <p:spPr>
            <a:xfrm>
              <a:off x="9559329" y="4183380"/>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21" name="Ελεύθερη σχεδίαση: Σχήμα 20">
              <a:extLst>
                <a:ext uri="{FF2B5EF4-FFF2-40B4-BE49-F238E27FC236}">
                  <a16:creationId xmlns:a16="http://schemas.microsoft.com/office/drawing/2014/main" id="{D0919A65-0DFD-42D8-B3A5-F1B5E8FAC277}"/>
                </a:ext>
              </a:extLst>
            </p:cNvPr>
            <p:cNvSpPr/>
            <p:nvPr/>
          </p:nvSpPr>
          <p:spPr>
            <a:xfrm>
              <a:off x="7607954" y="364315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Απαγόρευση των απεργιών και της παθητικής αντίστασης στους μαύρους εργάτες (1953).</a:t>
              </a:r>
            </a:p>
          </p:txBody>
        </p:sp>
        <p:sp>
          <p:nvSpPr>
            <p:cNvPr id="22" name="Ελεύθερη σχεδίαση: Σχήμα 21">
              <a:extLst>
                <a:ext uri="{FF2B5EF4-FFF2-40B4-BE49-F238E27FC236}">
                  <a16:creationId xmlns:a16="http://schemas.microsoft.com/office/drawing/2014/main" id="{A562B374-F931-44E4-B058-58F996344E4B}"/>
                </a:ext>
              </a:extLst>
            </p:cNvPr>
            <p:cNvSpPr/>
            <p:nvPr/>
          </p:nvSpPr>
          <p:spPr>
            <a:xfrm>
              <a:off x="1377333" y="4813255"/>
              <a:ext cx="9609612" cy="418630"/>
            </a:xfrm>
            <a:custGeom>
              <a:avLst/>
              <a:gdLst>
                <a:gd name="f0" fmla="val 10800000"/>
                <a:gd name="f1" fmla="val 5400000"/>
                <a:gd name="f2" fmla="val 180"/>
                <a:gd name="f3" fmla="val w"/>
                <a:gd name="f4" fmla="val h"/>
                <a:gd name="f5" fmla="val 0"/>
                <a:gd name="f6" fmla="val 9609611"/>
                <a:gd name="f7" fmla="val 418629"/>
                <a:gd name="f8" fmla="val 226414"/>
                <a:gd name="f9" fmla="+- 0 0 -90"/>
                <a:gd name="f10" fmla="*/ f3 1 9609611"/>
                <a:gd name="f11" fmla="*/ f4 1 418629"/>
                <a:gd name="f12" fmla="+- f7 0 f5"/>
                <a:gd name="f13" fmla="+- f6 0 f5"/>
                <a:gd name="f14" fmla="*/ f9 f0 1"/>
                <a:gd name="f15" fmla="*/ f13 1 9609611"/>
                <a:gd name="f16" fmla="*/ f12 1 418629"/>
                <a:gd name="f17" fmla="*/ 9609611 f13 1"/>
                <a:gd name="f18" fmla="*/ 0 f12 1"/>
                <a:gd name="f19" fmla="*/ 226414 f12 1"/>
                <a:gd name="f20" fmla="*/ 0 f13 1"/>
                <a:gd name="f21" fmla="*/ 418629 f12 1"/>
                <a:gd name="f22" fmla="*/ f14 1 f2"/>
                <a:gd name="f23" fmla="*/ f17 1 9609611"/>
                <a:gd name="f24" fmla="*/ f18 1 418629"/>
                <a:gd name="f25" fmla="*/ f19 1 418629"/>
                <a:gd name="f26" fmla="*/ f20 1 9609611"/>
                <a:gd name="f27" fmla="*/ f21 1 418629"/>
                <a:gd name="f28" fmla="*/ f5 1 f15"/>
                <a:gd name="f29" fmla="*/ f6 1 f15"/>
                <a:gd name="f30" fmla="*/ f5 1 f16"/>
                <a:gd name="f31" fmla="*/ f7 1 f16"/>
                <a:gd name="f32" fmla="+- f22 0 f1"/>
                <a:gd name="f33" fmla="*/ f23 1 f15"/>
                <a:gd name="f34" fmla="*/ f24 1 f16"/>
                <a:gd name="f35" fmla="*/ f25 1 f16"/>
                <a:gd name="f36" fmla="*/ f26 1 f15"/>
                <a:gd name="f37" fmla="*/ f27 1 f16"/>
                <a:gd name="f38" fmla="*/ f28 f10 1"/>
                <a:gd name="f39" fmla="*/ f29 f10 1"/>
                <a:gd name="f40" fmla="*/ f31 f11 1"/>
                <a:gd name="f41" fmla="*/ f30 f11 1"/>
                <a:gd name="f42" fmla="*/ f33 f10 1"/>
                <a:gd name="f43" fmla="*/ f34 f11 1"/>
                <a:gd name="f44" fmla="*/ f35 f11 1"/>
                <a:gd name="f45" fmla="*/ f36 f10 1"/>
                <a:gd name="f46" fmla="*/ f37 f11 1"/>
              </a:gdLst>
              <a:ahLst/>
              <a:cxnLst>
                <a:cxn ang="3cd4">
                  <a:pos x="hc" y="t"/>
                </a:cxn>
                <a:cxn ang="0">
                  <a:pos x="r" y="vc"/>
                </a:cxn>
                <a:cxn ang="cd4">
                  <a:pos x="hc" y="b"/>
                </a:cxn>
                <a:cxn ang="cd2">
                  <a:pos x="l" y="vc"/>
                </a:cxn>
                <a:cxn ang="f32">
                  <a:pos x="f42" y="f43"/>
                </a:cxn>
                <a:cxn ang="f32">
                  <a:pos x="f42" y="f44"/>
                </a:cxn>
                <a:cxn ang="f32">
                  <a:pos x="f45" y="f44"/>
                </a:cxn>
                <a:cxn ang="f32">
                  <a:pos x="f45" y="f46"/>
                </a:cxn>
              </a:cxnLst>
              <a:rect l="f38" t="f41" r="f39" b="f40"/>
              <a:pathLst>
                <a:path w="9609611" h="418629">
                  <a:moveTo>
                    <a:pt x="f6" y="f5"/>
                  </a:moveTo>
                  <a:lnTo>
                    <a:pt x="f6" y="f8"/>
                  </a:lnTo>
                  <a:lnTo>
                    <a:pt x="f5" y="f8"/>
                  </a:lnTo>
                  <a:lnTo>
                    <a:pt x="f5" y="f7"/>
                  </a:lnTo>
                </a:path>
              </a:pathLst>
            </a:custGeom>
            <a:noFill/>
            <a:ln w="6345" cap="flat">
              <a:solidFill>
                <a:srgbClr val="ED7D31"/>
              </a:solidFill>
              <a:prstDash val="solid"/>
              <a:miter/>
              <a:tailEnd type="arrow"/>
            </a:ln>
          </p:spPr>
          <p:txBody>
            <a:bodyPr vert="horz" wrap="square" lIns="4577001" tIns="207065" rIns="4577001" bIns="207065"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23" name="Ελεύθερη σχεδίαση: Σχήμα 22">
              <a:extLst>
                <a:ext uri="{FF2B5EF4-FFF2-40B4-BE49-F238E27FC236}">
                  <a16:creationId xmlns:a16="http://schemas.microsoft.com/office/drawing/2014/main" id="{40CBB58F-7FF2-44D9-B30D-1D81B7327D8D}"/>
                </a:ext>
              </a:extLst>
            </p:cNvPr>
            <p:cNvSpPr/>
            <p:nvPr/>
          </p:nvSpPr>
          <p:spPr>
            <a:xfrm>
              <a:off x="10010357" y="3643152"/>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περί Εργασίας και Ορυχείων (1956), που επισημοποιούσε τις φυλετικές διακρίσεις στον χώρο εργασίας.</a:t>
              </a:r>
              <a:br>
                <a:rPr lang="el-GR" sz="1200" b="0" i="0" u="none" strike="noStrike" kern="1200" cap="none" spc="0" baseline="0">
                  <a:solidFill>
                    <a:srgbClr val="000000"/>
                  </a:solidFill>
                  <a:uFillTx/>
                  <a:latin typeface="Calibri"/>
                </a:rPr>
              </a:br>
              <a:endParaRPr lang="el-GR" sz="1200" b="0" i="0" u="none" strike="noStrike" kern="1200" cap="none" spc="0" baseline="0">
                <a:solidFill>
                  <a:srgbClr val="000000"/>
                </a:solidFill>
                <a:uFillTx/>
                <a:latin typeface="Calibri"/>
              </a:endParaRPr>
            </a:p>
          </p:txBody>
        </p:sp>
        <p:sp>
          <p:nvSpPr>
            <p:cNvPr id="24" name="Ελεύθερη σχεδίαση: Σχήμα 23">
              <a:extLst>
                <a:ext uri="{FF2B5EF4-FFF2-40B4-BE49-F238E27FC236}">
                  <a16:creationId xmlns:a16="http://schemas.microsoft.com/office/drawing/2014/main" id="{82F24384-DB84-4315-A4D6-C7A17D407C01}"/>
                </a:ext>
              </a:extLst>
            </p:cNvPr>
            <p:cNvSpPr/>
            <p:nvPr/>
          </p:nvSpPr>
          <p:spPr>
            <a:xfrm>
              <a:off x="2352120" y="5804510"/>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25" name="Ελεύθερη σχεδίαση: Σχήμα 24">
              <a:extLst>
                <a:ext uri="{FF2B5EF4-FFF2-40B4-BE49-F238E27FC236}">
                  <a16:creationId xmlns:a16="http://schemas.microsoft.com/office/drawing/2014/main" id="{2C05CD42-7D17-4B23-ADDC-71613397D3EF}"/>
                </a:ext>
              </a:extLst>
            </p:cNvPr>
            <p:cNvSpPr/>
            <p:nvPr/>
          </p:nvSpPr>
          <p:spPr>
            <a:xfrm>
              <a:off x="400744" y="5264283"/>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Νόμος περί ιθαγένειας των μαύρων, που τους αφαιρούσε τη νοτιοαφρικανική ιθαγένεια εφόσον ζούσαν στα μπαντουστάν.</a:t>
              </a:r>
            </a:p>
          </p:txBody>
        </p:sp>
        <p:sp>
          <p:nvSpPr>
            <p:cNvPr id="26" name="Ελεύθερη σχεδίαση: Σχήμα 25">
              <a:extLst>
                <a:ext uri="{FF2B5EF4-FFF2-40B4-BE49-F238E27FC236}">
                  <a16:creationId xmlns:a16="http://schemas.microsoft.com/office/drawing/2014/main" id="{FC5B6BEE-6D40-4122-B988-EF62DCA49CCE}"/>
                </a:ext>
              </a:extLst>
            </p:cNvPr>
            <p:cNvSpPr/>
            <p:nvPr/>
          </p:nvSpPr>
          <p:spPr>
            <a:xfrm>
              <a:off x="4754523" y="5804510"/>
              <a:ext cx="418630" cy="91440"/>
            </a:xfrm>
            <a:custGeom>
              <a:avLst/>
              <a:gdLst>
                <a:gd name="f0" fmla="val 10800000"/>
                <a:gd name="f1" fmla="val 5400000"/>
                <a:gd name="f2" fmla="val 180"/>
                <a:gd name="f3" fmla="val w"/>
                <a:gd name="f4" fmla="val h"/>
                <a:gd name="f5" fmla="val 0"/>
                <a:gd name="f6" fmla="val 418629"/>
                <a:gd name="f7" fmla="val 91440"/>
                <a:gd name="f8" fmla="val 45720"/>
                <a:gd name="f9" fmla="+- 0 0 -90"/>
                <a:gd name="f10" fmla="*/ f3 1 418629"/>
                <a:gd name="f11" fmla="*/ f4 1 91440"/>
                <a:gd name="f12" fmla="+- f7 0 f5"/>
                <a:gd name="f13" fmla="+- f6 0 f5"/>
                <a:gd name="f14" fmla="*/ f9 f0 1"/>
                <a:gd name="f15" fmla="*/ f13 1 418629"/>
                <a:gd name="f16" fmla="*/ f12 1 91440"/>
                <a:gd name="f17" fmla="*/ 0 f13 1"/>
                <a:gd name="f18" fmla="*/ 45720 f12 1"/>
                <a:gd name="f19" fmla="*/ 418629 f13 1"/>
                <a:gd name="f20" fmla="*/ f14 1 f2"/>
                <a:gd name="f21" fmla="*/ f17 1 418629"/>
                <a:gd name="f22" fmla="*/ f18 1 91440"/>
                <a:gd name="f23" fmla="*/ f19 1 418629"/>
                <a:gd name="f24" fmla="*/ f5 1 f15"/>
                <a:gd name="f25" fmla="*/ f6 1 f15"/>
                <a:gd name="f26" fmla="*/ f5 1 f16"/>
                <a:gd name="f27" fmla="*/ f7 1 f16"/>
                <a:gd name="f28" fmla="+- f20 0 f1"/>
                <a:gd name="f29" fmla="*/ f21 1 f15"/>
                <a:gd name="f30" fmla="*/ f22 1 f16"/>
                <a:gd name="f31" fmla="*/ f23 1 f15"/>
                <a:gd name="f32" fmla="*/ f24 f10 1"/>
                <a:gd name="f33" fmla="*/ f25 f10 1"/>
                <a:gd name="f34" fmla="*/ f27 f11 1"/>
                <a:gd name="f35" fmla="*/ f26 f11 1"/>
                <a:gd name="f36" fmla="*/ f29 f10 1"/>
                <a:gd name="f37" fmla="*/ f30 f11 1"/>
                <a:gd name="f38" fmla="*/ f31 f10 1"/>
              </a:gdLst>
              <a:ahLst/>
              <a:cxnLst>
                <a:cxn ang="3cd4">
                  <a:pos x="hc" y="t"/>
                </a:cxn>
                <a:cxn ang="0">
                  <a:pos x="r" y="vc"/>
                </a:cxn>
                <a:cxn ang="cd4">
                  <a:pos x="hc" y="b"/>
                </a:cxn>
                <a:cxn ang="cd2">
                  <a:pos x="l" y="vc"/>
                </a:cxn>
                <a:cxn ang="f28">
                  <a:pos x="f36" y="f37"/>
                </a:cxn>
                <a:cxn ang="f28">
                  <a:pos x="f38" y="f37"/>
                </a:cxn>
              </a:cxnLst>
              <a:rect l="f32" t="f35" r="f33" b="f34"/>
              <a:pathLst>
                <a:path w="418629" h="91440">
                  <a:moveTo>
                    <a:pt x="f5" y="f8"/>
                  </a:moveTo>
                  <a:lnTo>
                    <a:pt x="f6" y="f8"/>
                  </a:lnTo>
                </a:path>
              </a:pathLst>
            </a:custGeom>
            <a:noFill/>
            <a:ln w="6345" cap="flat">
              <a:solidFill>
                <a:srgbClr val="ED7D31"/>
              </a:solidFill>
              <a:prstDash val="solid"/>
              <a:miter/>
              <a:tailEnd type="arrow"/>
            </a:ln>
          </p:spPr>
          <p:txBody>
            <a:bodyPr vert="horz" wrap="square" lIns="210787" tIns="43470" rIns="210787" bIns="43470" anchor="ctr" anchorCtr="1" compatLnSpc="1">
              <a:noAutofit/>
            </a:bodyPr>
            <a:lstStyle/>
            <a:p>
              <a:pPr marL="0" marR="0" lvl="0" indent="0" algn="ctr" defTabSz="222254" rtl="0" fontAlgn="auto" hangingPunct="1">
                <a:lnSpc>
                  <a:spcPct val="90000"/>
                </a:lnSpc>
                <a:spcBef>
                  <a:spcPts val="0"/>
                </a:spcBef>
                <a:spcAft>
                  <a:spcPts val="200"/>
                </a:spcAft>
                <a:buNone/>
                <a:tabLst/>
                <a:defRPr sz="1800" b="0" i="0" u="none" strike="noStrike" kern="0" cap="none" spc="0" baseline="0">
                  <a:solidFill>
                    <a:srgbClr val="000000"/>
                  </a:solidFill>
                  <a:uFillTx/>
                </a:defRPr>
              </a:pPr>
              <a:endParaRPr lang="el-GR" sz="500" b="0" i="0" u="none" strike="noStrike" kern="1200" cap="none" spc="0" baseline="0">
                <a:solidFill>
                  <a:srgbClr val="000000"/>
                </a:solidFill>
                <a:uFillTx/>
                <a:latin typeface="Calibri"/>
              </a:endParaRPr>
            </a:p>
          </p:txBody>
        </p:sp>
        <p:sp>
          <p:nvSpPr>
            <p:cNvPr id="27" name="Ελεύθερη σχεδίαση: Σχήμα 26">
              <a:extLst>
                <a:ext uri="{FF2B5EF4-FFF2-40B4-BE49-F238E27FC236}">
                  <a16:creationId xmlns:a16="http://schemas.microsoft.com/office/drawing/2014/main" id="{9AC48DE9-47B6-4802-920F-A9B0894489BE}"/>
                </a:ext>
              </a:extLst>
            </p:cNvPr>
            <p:cNvSpPr/>
            <p:nvPr/>
          </p:nvSpPr>
          <p:spPr>
            <a:xfrm>
              <a:off x="2803148" y="5264283"/>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85340" tIns="85340" rIns="85340" bIns="85340"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l-GR" sz="1200" b="0" i="0" u="none" strike="noStrike" kern="1200" cap="none" spc="0" baseline="0">
                  <a:solidFill>
                    <a:srgbClr val="000000"/>
                  </a:solidFill>
                  <a:uFillTx/>
                  <a:latin typeface="Calibri"/>
                </a:rPr>
                <a:t>Διάταγμα περί αφρικάανς (1974), το οποίο υποχρέωνε όλα τα σχολεία δευτεροβάθμιας εκπαίδευσης να διδάσκουν στη γλώσσα αφρικάανς.</a:t>
              </a:r>
            </a:p>
          </p:txBody>
        </p:sp>
        <p:sp>
          <p:nvSpPr>
            <p:cNvPr id="28" name="Ελεύθερη σχεδίαση: Σχήμα 27">
              <a:extLst>
                <a:ext uri="{FF2B5EF4-FFF2-40B4-BE49-F238E27FC236}">
                  <a16:creationId xmlns:a16="http://schemas.microsoft.com/office/drawing/2014/main" id="{2569E693-ABB6-462D-ABEC-153ADF7942AC}"/>
                </a:ext>
              </a:extLst>
            </p:cNvPr>
            <p:cNvSpPr/>
            <p:nvPr/>
          </p:nvSpPr>
          <p:spPr>
            <a:xfrm>
              <a:off x="5205551" y="5264283"/>
              <a:ext cx="1953176" cy="1171904"/>
            </a:xfrm>
            <a:custGeom>
              <a:avLst/>
              <a:gdLst>
                <a:gd name="f0" fmla="val 10800000"/>
                <a:gd name="f1" fmla="val 5400000"/>
                <a:gd name="f2" fmla="val 180"/>
                <a:gd name="f3" fmla="val w"/>
                <a:gd name="f4" fmla="val h"/>
                <a:gd name="f5" fmla="val 0"/>
                <a:gd name="f6" fmla="val 1953173"/>
                <a:gd name="f7" fmla="val 1171903"/>
                <a:gd name="f8" fmla="+- 0 0 -90"/>
                <a:gd name="f9" fmla="*/ f3 1 1953173"/>
                <a:gd name="f10" fmla="*/ f4 1 1171903"/>
                <a:gd name="f11" fmla="+- f7 0 f5"/>
                <a:gd name="f12" fmla="+- f6 0 f5"/>
                <a:gd name="f13" fmla="*/ f8 f0 1"/>
                <a:gd name="f14" fmla="*/ f12 1 1953173"/>
                <a:gd name="f15" fmla="*/ f11 1 1171903"/>
                <a:gd name="f16" fmla="*/ 0 f12 1"/>
                <a:gd name="f17" fmla="*/ 0 f11 1"/>
                <a:gd name="f18" fmla="*/ 1953173 f12 1"/>
                <a:gd name="f19" fmla="*/ 1171903 f11 1"/>
                <a:gd name="f20" fmla="*/ f13 1 f2"/>
                <a:gd name="f21" fmla="*/ f16 1 1953173"/>
                <a:gd name="f22" fmla="*/ f17 1 1171903"/>
                <a:gd name="f23" fmla="*/ f18 1 1953173"/>
                <a:gd name="f24" fmla="*/ f19 1 1171903"/>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53173" h="1171903">
                  <a:moveTo>
                    <a:pt x="f5" y="f5"/>
                  </a:moveTo>
                  <a:lnTo>
                    <a:pt x="f6" y="f5"/>
                  </a:lnTo>
                  <a:lnTo>
                    <a:pt x="f6" y="f7"/>
                  </a:lnTo>
                  <a:lnTo>
                    <a:pt x="f5" y="f7"/>
                  </a:lnTo>
                  <a:lnTo>
                    <a:pt x="f5" y="f5"/>
                  </a:lnTo>
                  <a:close/>
                </a:path>
              </a:pathLst>
            </a:custGeom>
            <a:solidFill>
              <a:srgbClr val="FFFFFF"/>
            </a:solidFill>
            <a:ln w="12701" cap="flat">
              <a:solidFill>
                <a:srgbClr val="D7712B"/>
              </a:solidFill>
              <a:prstDash val="solid"/>
              <a:miter/>
            </a:ln>
          </p:spPr>
          <p:txBody>
            <a:bodyPr vert="horz" wrap="square" lIns="99569" tIns="99569" rIns="99569" bIns="99569" anchor="ctr" anchorCtr="1" compatLnSpc="1">
              <a:noAutofit/>
            </a:bodyPr>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l-GR" sz="1400" b="0" i="0" u="none" strike="noStrike" kern="1200" cap="none" spc="0" baseline="0">
                  <a:solidFill>
                    <a:srgbClr val="000000"/>
                  </a:solidFill>
                  <a:uFillTx/>
                  <a:latin typeface="Calibri"/>
                </a:rPr>
                <a:t>Νόμος απαγόρευσης της επαγγελματικής κατάρτισης των μαύρων (1976).</a:t>
              </a:r>
            </a:p>
          </p:txBody>
        </p:sp>
      </p:grpSp>
      <p:sp>
        <p:nvSpPr>
          <p:cNvPr id="29" name="TextBox 5">
            <a:extLst>
              <a:ext uri="{FF2B5EF4-FFF2-40B4-BE49-F238E27FC236}">
                <a16:creationId xmlns:a16="http://schemas.microsoft.com/office/drawing/2014/main" id="{D9ADCCBB-E3E2-403C-8B87-F0235DB2C2F8}"/>
              </a:ext>
            </a:extLst>
          </p:cNvPr>
          <p:cNvSpPr txBox="1"/>
          <p:nvPr/>
        </p:nvSpPr>
        <p:spPr>
          <a:xfrm>
            <a:off x="838193" y="1363032"/>
            <a:ext cx="1028948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l-GR" sz="1400" b="0" i="0" u="none" strike="noStrike" kern="1200" cap="none" spc="0" baseline="0">
                <a:solidFill>
                  <a:srgbClr val="FFFFFF"/>
                </a:solidFill>
                <a:uFillTx/>
                <a:latin typeface="Bahnschrift Light" pitchFamily="34"/>
              </a:rPr>
              <a:t>Οι νόμοι του απαρτχάιντ ήταν στυγνοί και άδικοι, ορισμένοι από αυτούς είναι οι εξής: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p:cTn id="14" dur="500" fill="hold"/>
                                        <p:tgtEl>
                                          <p:spTgt spid="29">
                                            <p:txEl>
                                              <p:pRg st="0" end="0"/>
                                            </p:txEl>
                                          </p:spTgt>
                                        </p:tgtEl>
                                        <p:attrNameLst>
                                          <p:attrName>ppt_w</p:attrName>
                                        </p:attrNameLst>
                                      </p:cBhvr>
                                      <p:tavLst>
                                        <p:tav tm="0">
                                          <p:val>
                                            <p:strVal val="0"/>
                                          </p:val>
                                        </p:tav>
                                        <p:tav tm="100000">
                                          <p:val>
                                            <p:strVal val="#ppt_w"/>
                                          </p:val>
                                        </p:tav>
                                      </p:tavLst>
                                    </p:anim>
                                    <p:anim calcmode="lin" valueType="num">
                                      <p:cBhvr>
                                        <p:cTn id="15" dur="500" fill="hold"/>
                                        <p:tgtEl>
                                          <p:spTgt spid="29">
                                            <p:txEl>
                                              <p:pRg st="0" end="0"/>
                                            </p:txEl>
                                          </p:spTgt>
                                        </p:tgtEl>
                                        <p:attrNameLst>
                                          <p:attrName>ppt_h</p:attrName>
                                        </p:attrNameLst>
                                      </p:cBhvr>
                                      <p:tavLst>
                                        <p:tav tm="0">
                                          <p:val>
                                            <p:strVal val="0"/>
                                          </p:val>
                                        </p:tav>
                                        <p:tav tm="100000">
                                          <p:val>
                                            <p:strVal val="#ppt_h"/>
                                          </p:val>
                                        </p:tav>
                                      </p:tavLst>
                                    </p:anim>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0"/>
                                          </p:val>
                                        </p:tav>
                                        <p:tav tm="100000">
                                          <p:val>
                                            <p:strVal val="#ppt_w"/>
                                          </p:val>
                                        </p:tav>
                                      </p:tavLst>
                                    </p:anim>
                                    <p:anim calcmode="lin" valueType="num">
                                      <p:cBhvr>
                                        <p:cTn id="22" dur="500" fill="hold"/>
                                        <p:tgtEl>
                                          <p:spTgt spid="3"/>
                                        </p:tgtEl>
                                        <p:attrNameLst>
                                          <p:attrName>ppt_h</p:attrName>
                                        </p:attrNameLst>
                                      </p:cBhvr>
                                      <p:tavLst>
                                        <p:tav tm="0">
                                          <p:val>
                                            <p:str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rgbClr val="00000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F99410-0AC9-4662-8A81-6F8791C0398F}"/>
              </a:ext>
            </a:extLst>
          </p:cNvPr>
          <p:cNvSpPr txBox="1">
            <a:spLocks noGrp="1"/>
          </p:cNvSpPr>
          <p:nvPr>
            <p:ph type="title"/>
          </p:nvPr>
        </p:nvSpPr>
        <p:spPr/>
        <p:txBody>
          <a:bodyPr/>
          <a:lstStyle/>
          <a:p>
            <a:pPr lvl="0"/>
            <a:r>
              <a:rPr lang="el-GR">
                <a:solidFill>
                  <a:srgbClr val="FFFFFF"/>
                </a:solidFill>
                <a:latin typeface="MS Gothic" pitchFamily="49"/>
                <a:ea typeface="MS Gothic" pitchFamily="49"/>
              </a:rPr>
              <a:t>ΚΑΤΑΡΓΗΣΗ ΤΟΥ ΑΠΑΡΤΧΑΙΝΤ</a:t>
            </a:r>
          </a:p>
        </p:txBody>
      </p:sp>
      <p:grpSp>
        <p:nvGrpSpPr>
          <p:cNvPr id="3" name="Θέση περιεχομένου 3">
            <a:extLst>
              <a:ext uri="{FF2B5EF4-FFF2-40B4-BE49-F238E27FC236}">
                <a16:creationId xmlns:a16="http://schemas.microsoft.com/office/drawing/2014/main" id="{89301D77-E47E-4249-98A4-387A394F0C71}"/>
              </a:ext>
            </a:extLst>
          </p:cNvPr>
          <p:cNvGrpSpPr/>
          <p:nvPr/>
        </p:nvGrpSpPr>
        <p:grpSpPr>
          <a:xfrm>
            <a:off x="838193" y="1690689"/>
            <a:ext cx="10673087" cy="4598352"/>
            <a:chOff x="838193" y="1690689"/>
            <a:chExt cx="10673087" cy="4598352"/>
          </a:xfrm>
        </p:grpSpPr>
        <p:sp>
          <p:nvSpPr>
            <p:cNvPr id="4" name="Ελεύθερη σχεδίαση: Σχήμα 3">
              <a:extLst>
                <a:ext uri="{FF2B5EF4-FFF2-40B4-BE49-F238E27FC236}">
                  <a16:creationId xmlns:a16="http://schemas.microsoft.com/office/drawing/2014/main" id="{2E67F8DA-4370-4166-BD79-A963EB1F726C}"/>
                </a:ext>
              </a:extLst>
            </p:cNvPr>
            <p:cNvSpPr/>
            <p:nvPr/>
          </p:nvSpPr>
          <p:spPr>
            <a:xfrm>
              <a:off x="838193" y="1690689"/>
              <a:ext cx="8218270" cy="827705"/>
            </a:xfrm>
            <a:custGeom>
              <a:avLst/>
              <a:gdLst>
                <a:gd name="f0" fmla="val 10800000"/>
                <a:gd name="f1" fmla="val 5400000"/>
                <a:gd name="f2" fmla="val 180"/>
                <a:gd name="f3" fmla="val w"/>
                <a:gd name="f4" fmla="val h"/>
                <a:gd name="f5" fmla="val 0"/>
                <a:gd name="f6" fmla="val 8218274"/>
                <a:gd name="f7" fmla="val 827703"/>
                <a:gd name="f8" fmla="val 82770"/>
                <a:gd name="f9" fmla="val 37057"/>
                <a:gd name="f10" fmla="val 8135504"/>
                <a:gd name="f11" fmla="val 8181217"/>
                <a:gd name="f12" fmla="val 744933"/>
                <a:gd name="f13" fmla="val 790646"/>
                <a:gd name="f14" fmla="+- 0 0 -90"/>
                <a:gd name="f15" fmla="*/ f3 1 8218274"/>
                <a:gd name="f16" fmla="*/ f4 1 827703"/>
                <a:gd name="f17" fmla="+- f7 0 f5"/>
                <a:gd name="f18" fmla="+- f6 0 f5"/>
                <a:gd name="f19" fmla="*/ f14 f0 1"/>
                <a:gd name="f20" fmla="*/ f18 1 8218274"/>
                <a:gd name="f21" fmla="*/ f17 1 827703"/>
                <a:gd name="f22" fmla="*/ 0 f18 1"/>
                <a:gd name="f23" fmla="*/ 82770 f17 1"/>
                <a:gd name="f24" fmla="*/ 82770 f18 1"/>
                <a:gd name="f25" fmla="*/ 0 f17 1"/>
                <a:gd name="f26" fmla="*/ 8135504 f18 1"/>
                <a:gd name="f27" fmla="*/ 8218274 f18 1"/>
                <a:gd name="f28" fmla="*/ 744933 f17 1"/>
                <a:gd name="f29" fmla="*/ 827703 f17 1"/>
                <a:gd name="f30" fmla="*/ f19 1 f2"/>
                <a:gd name="f31" fmla="*/ f22 1 8218274"/>
                <a:gd name="f32" fmla="*/ f23 1 827703"/>
                <a:gd name="f33" fmla="*/ f24 1 8218274"/>
                <a:gd name="f34" fmla="*/ f25 1 827703"/>
                <a:gd name="f35" fmla="*/ f26 1 8218274"/>
                <a:gd name="f36" fmla="*/ f27 1 8218274"/>
                <a:gd name="f37" fmla="*/ f28 1 827703"/>
                <a:gd name="f38" fmla="*/ f29 1 8277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218274" h="8277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alpha val="90000"/>
              </a:srgbClr>
            </a:solidFill>
            <a:ln w="12701" cap="flat">
              <a:solidFill>
                <a:srgbClr val="FFFFFF"/>
              </a:solidFill>
              <a:prstDash val="solid"/>
              <a:miter/>
            </a:ln>
          </p:spPr>
          <p:txBody>
            <a:bodyPr vert="horz" wrap="square" lIns="77586" tIns="77586" rIns="1019098" bIns="77586" anchor="ctr" anchorCtr="0" compatLnSpc="1">
              <a:noAutofit/>
            </a:bodyPr>
            <a:lstStyle/>
            <a:p>
              <a:pPr marL="0" marR="0" lvl="0" indent="0" algn="l"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l-GR" sz="1400" b="0" i="0" u="none" strike="noStrike" kern="1200" cap="none" spc="0" baseline="0">
                  <a:solidFill>
                    <a:srgbClr val="FFFFFF"/>
                  </a:solidFill>
                  <a:uFillTx/>
                  <a:latin typeface="Calibri"/>
                </a:rPr>
                <a:t>Το 1989 την εξουσία ανέλαβε ο Φρεντερίκ ντε Κλερκ, ο τελευταίος λευκός πρόεδρος της Νότιας Αφρικής. Κατά τη διάρκεια της κυβέρνησής του απελευθερώθηκε ο Νέλσον Μαντέλα στις 11 Φεβρουαρίου 1990, με τον οποίο μοιράστηκε το 1993 το Νόμπελ Ειρήνης.</a:t>
              </a:r>
            </a:p>
          </p:txBody>
        </p:sp>
        <p:sp>
          <p:nvSpPr>
            <p:cNvPr id="5" name="Ελεύθερη σχεδίαση: Σχήμα 4">
              <a:extLst>
                <a:ext uri="{FF2B5EF4-FFF2-40B4-BE49-F238E27FC236}">
                  <a16:creationId xmlns:a16="http://schemas.microsoft.com/office/drawing/2014/main" id="{68D758C9-25F8-40D0-984B-712A5A44EC6B}"/>
                </a:ext>
              </a:extLst>
            </p:cNvPr>
            <p:cNvSpPr/>
            <p:nvPr/>
          </p:nvSpPr>
          <p:spPr>
            <a:xfrm>
              <a:off x="1451902" y="2633353"/>
              <a:ext cx="8218270" cy="827705"/>
            </a:xfrm>
            <a:custGeom>
              <a:avLst/>
              <a:gdLst>
                <a:gd name="f0" fmla="val 10800000"/>
                <a:gd name="f1" fmla="val 5400000"/>
                <a:gd name="f2" fmla="val 180"/>
                <a:gd name="f3" fmla="val w"/>
                <a:gd name="f4" fmla="val h"/>
                <a:gd name="f5" fmla="val 0"/>
                <a:gd name="f6" fmla="val 8218274"/>
                <a:gd name="f7" fmla="val 827703"/>
                <a:gd name="f8" fmla="val 82770"/>
                <a:gd name="f9" fmla="val 37057"/>
                <a:gd name="f10" fmla="val 8135504"/>
                <a:gd name="f11" fmla="val 8181217"/>
                <a:gd name="f12" fmla="val 744933"/>
                <a:gd name="f13" fmla="val 790646"/>
                <a:gd name="f14" fmla="+- 0 0 -90"/>
                <a:gd name="f15" fmla="*/ f3 1 8218274"/>
                <a:gd name="f16" fmla="*/ f4 1 827703"/>
                <a:gd name="f17" fmla="+- f7 0 f5"/>
                <a:gd name="f18" fmla="+- f6 0 f5"/>
                <a:gd name="f19" fmla="*/ f14 f0 1"/>
                <a:gd name="f20" fmla="*/ f18 1 8218274"/>
                <a:gd name="f21" fmla="*/ f17 1 827703"/>
                <a:gd name="f22" fmla="*/ 0 f18 1"/>
                <a:gd name="f23" fmla="*/ 82770 f17 1"/>
                <a:gd name="f24" fmla="*/ 82770 f18 1"/>
                <a:gd name="f25" fmla="*/ 0 f17 1"/>
                <a:gd name="f26" fmla="*/ 8135504 f18 1"/>
                <a:gd name="f27" fmla="*/ 8218274 f18 1"/>
                <a:gd name="f28" fmla="*/ 744933 f17 1"/>
                <a:gd name="f29" fmla="*/ 827703 f17 1"/>
                <a:gd name="f30" fmla="*/ f19 1 f2"/>
                <a:gd name="f31" fmla="*/ f22 1 8218274"/>
                <a:gd name="f32" fmla="*/ f23 1 827703"/>
                <a:gd name="f33" fmla="*/ f24 1 8218274"/>
                <a:gd name="f34" fmla="*/ f25 1 827703"/>
                <a:gd name="f35" fmla="*/ f26 1 8218274"/>
                <a:gd name="f36" fmla="*/ f27 1 8218274"/>
                <a:gd name="f37" fmla="*/ f28 1 827703"/>
                <a:gd name="f38" fmla="*/ f29 1 8277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218274" h="8277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alpha val="80000"/>
              </a:srgbClr>
            </a:solidFill>
            <a:ln w="12701" cap="flat">
              <a:solidFill>
                <a:srgbClr val="FFFFFF"/>
              </a:solidFill>
              <a:prstDash val="solid"/>
              <a:miter/>
            </a:ln>
          </p:spPr>
          <p:txBody>
            <a:bodyPr vert="horz" wrap="square" lIns="77586" tIns="77586" rIns="1229291" bIns="77586" anchor="ctr" anchorCtr="0" compatLnSpc="1">
              <a:noAutofit/>
            </a:bodyPr>
            <a:lstStyle/>
            <a:p>
              <a:pPr marL="0" marR="0" lvl="0" indent="0" algn="l"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l-GR" sz="1400" b="0" i="0" u="none" strike="noStrike" kern="1200" cap="none" spc="0" baseline="0">
                  <a:solidFill>
                    <a:srgbClr val="FFFFFF"/>
                  </a:solidFill>
                  <a:uFillTx/>
                  <a:latin typeface="Calibri"/>
                </a:rPr>
                <a:t>Η πλειονότητα των νόμων του απαρτχάιντ καταργήθηκαν μεταξύ του 1989 και του 1991 και τον Απρίλιο του 1992 πραγματοποιήθηκε συνταγματική συνέλευση.</a:t>
              </a:r>
            </a:p>
          </p:txBody>
        </p:sp>
        <p:sp>
          <p:nvSpPr>
            <p:cNvPr id="6" name="Ελεύθερη σχεδίαση: Σχήμα 5">
              <a:extLst>
                <a:ext uri="{FF2B5EF4-FFF2-40B4-BE49-F238E27FC236}">
                  <a16:creationId xmlns:a16="http://schemas.microsoft.com/office/drawing/2014/main" id="{6AC9635E-CFF2-49B3-9383-73E3FEF55CDA}"/>
                </a:ext>
              </a:extLst>
            </p:cNvPr>
            <p:cNvSpPr/>
            <p:nvPr/>
          </p:nvSpPr>
          <p:spPr>
            <a:xfrm>
              <a:off x="2065602" y="3576008"/>
              <a:ext cx="8218270" cy="827705"/>
            </a:xfrm>
            <a:custGeom>
              <a:avLst/>
              <a:gdLst>
                <a:gd name="f0" fmla="val 10800000"/>
                <a:gd name="f1" fmla="val 5400000"/>
                <a:gd name="f2" fmla="val 180"/>
                <a:gd name="f3" fmla="val w"/>
                <a:gd name="f4" fmla="val h"/>
                <a:gd name="f5" fmla="val 0"/>
                <a:gd name="f6" fmla="val 8218274"/>
                <a:gd name="f7" fmla="val 827703"/>
                <a:gd name="f8" fmla="val 82770"/>
                <a:gd name="f9" fmla="val 37057"/>
                <a:gd name="f10" fmla="val 8135504"/>
                <a:gd name="f11" fmla="val 8181217"/>
                <a:gd name="f12" fmla="val 744933"/>
                <a:gd name="f13" fmla="val 790646"/>
                <a:gd name="f14" fmla="+- 0 0 -90"/>
                <a:gd name="f15" fmla="*/ f3 1 8218274"/>
                <a:gd name="f16" fmla="*/ f4 1 827703"/>
                <a:gd name="f17" fmla="+- f7 0 f5"/>
                <a:gd name="f18" fmla="+- f6 0 f5"/>
                <a:gd name="f19" fmla="*/ f14 f0 1"/>
                <a:gd name="f20" fmla="*/ f18 1 8218274"/>
                <a:gd name="f21" fmla="*/ f17 1 827703"/>
                <a:gd name="f22" fmla="*/ 0 f18 1"/>
                <a:gd name="f23" fmla="*/ 82770 f17 1"/>
                <a:gd name="f24" fmla="*/ 82770 f18 1"/>
                <a:gd name="f25" fmla="*/ 0 f17 1"/>
                <a:gd name="f26" fmla="*/ 8135504 f18 1"/>
                <a:gd name="f27" fmla="*/ 8218274 f18 1"/>
                <a:gd name="f28" fmla="*/ 744933 f17 1"/>
                <a:gd name="f29" fmla="*/ 827703 f17 1"/>
                <a:gd name="f30" fmla="*/ f19 1 f2"/>
                <a:gd name="f31" fmla="*/ f22 1 8218274"/>
                <a:gd name="f32" fmla="*/ f23 1 827703"/>
                <a:gd name="f33" fmla="*/ f24 1 8218274"/>
                <a:gd name="f34" fmla="*/ f25 1 827703"/>
                <a:gd name="f35" fmla="*/ f26 1 8218274"/>
                <a:gd name="f36" fmla="*/ f27 1 8218274"/>
                <a:gd name="f37" fmla="*/ f28 1 827703"/>
                <a:gd name="f38" fmla="*/ f29 1 8277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218274" h="8277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alpha val="70000"/>
              </a:srgbClr>
            </a:solidFill>
            <a:ln w="12701" cap="flat">
              <a:solidFill>
                <a:srgbClr val="FFFFFF"/>
              </a:solidFill>
              <a:prstDash val="solid"/>
              <a:miter/>
            </a:ln>
          </p:spPr>
          <p:txBody>
            <a:bodyPr vert="horz" wrap="square" lIns="77586" tIns="77586" rIns="1229291" bIns="77586" anchor="ctr" anchorCtr="0" compatLnSpc="1">
              <a:noAutofit/>
            </a:bodyPr>
            <a:lstStyle/>
            <a:p>
              <a:pPr marL="0" marR="0" lvl="0" indent="0" algn="l"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l-GR" sz="1400" b="0" i="0" u="none" strike="noStrike" kern="1200" cap="none" spc="0" baseline="0">
                  <a:solidFill>
                    <a:srgbClr val="FFFFFF"/>
                  </a:solidFill>
                  <a:uFillTx/>
                  <a:latin typeface="Calibri"/>
                </a:rPr>
                <a:t>Μετά από τέσσερα χρόνια συνταγματικών διαπραγματεύσεων, οι πρώτες πολυφυλετικές εκλογές διεξήχθησαν τον Απρίλιο του 1994 και οδήγησαν στην εκλογή του Νέλσον Μαντέλα, πρώτου μαύρου προέδρου της Νοτίου Αφρικής.</a:t>
              </a:r>
            </a:p>
          </p:txBody>
        </p:sp>
        <p:sp>
          <p:nvSpPr>
            <p:cNvPr id="7" name="Ελεύθερη σχεδίαση: Σχήμα 6">
              <a:extLst>
                <a:ext uri="{FF2B5EF4-FFF2-40B4-BE49-F238E27FC236}">
                  <a16:creationId xmlns:a16="http://schemas.microsoft.com/office/drawing/2014/main" id="{3D9BC27A-BCEB-45F0-9A29-DA9DFB33943B}"/>
                </a:ext>
              </a:extLst>
            </p:cNvPr>
            <p:cNvSpPr/>
            <p:nvPr/>
          </p:nvSpPr>
          <p:spPr>
            <a:xfrm>
              <a:off x="2679301" y="4518672"/>
              <a:ext cx="8218270" cy="827705"/>
            </a:xfrm>
            <a:custGeom>
              <a:avLst/>
              <a:gdLst>
                <a:gd name="f0" fmla="val 10800000"/>
                <a:gd name="f1" fmla="val 5400000"/>
                <a:gd name="f2" fmla="val 180"/>
                <a:gd name="f3" fmla="val w"/>
                <a:gd name="f4" fmla="val h"/>
                <a:gd name="f5" fmla="val 0"/>
                <a:gd name="f6" fmla="val 8218274"/>
                <a:gd name="f7" fmla="val 827703"/>
                <a:gd name="f8" fmla="val 82770"/>
                <a:gd name="f9" fmla="val 37057"/>
                <a:gd name="f10" fmla="val 8135504"/>
                <a:gd name="f11" fmla="val 8181217"/>
                <a:gd name="f12" fmla="val 744933"/>
                <a:gd name="f13" fmla="val 790646"/>
                <a:gd name="f14" fmla="+- 0 0 -90"/>
                <a:gd name="f15" fmla="*/ f3 1 8218274"/>
                <a:gd name="f16" fmla="*/ f4 1 827703"/>
                <a:gd name="f17" fmla="+- f7 0 f5"/>
                <a:gd name="f18" fmla="+- f6 0 f5"/>
                <a:gd name="f19" fmla="*/ f14 f0 1"/>
                <a:gd name="f20" fmla="*/ f18 1 8218274"/>
                <a:gd name="f21" fmla="*/ f17 1 827703"/>
                <a:gd name="f22" fmla="*/ 0 f18 1"/>
                <a:gd name="f23" fmla="*/ 82770 f17 1"/>
                <a:gd name="f24" fmla="*/ 82770 f18 1"/>
                <a:gd name="f25" fmla="*/ 0 f17 1"/>
                <a:gd name="f26" fmla="*/ 8135504 f18 1"/>
                <a:gd name="f27" fmla="*/ 8218274 f18 1"/>
                <a:gd name="f28" fmla="*/ 744933 f17 1"/>
                <a:gd name="f29" fmla="*/ 827703 f17 1"/>
                <a:gd name="f30" fmla="*/ f19 1 f2"/>
                <a:gd name="f31" fmla="*/ f22 1 8218274"/>
                <a:gd name="f32" fmla="*/ f23 1 827703"/>
                <a:gd name="f33" fmla="*/ f24 1 8218274"/>
                <a:gd name="f34" fmla="*/ f25 1 827703"/>
                <a:gd name="f35" fmla="*/ f26 1 8218274"/>
                <a:gd name="f36" fmla="*/ f27 1 8218274"/>
                <a:gd name="f37" fmla="*/ f28 1 827703"/>
                <a:gd name="f38" fmla="*/ f29 1 8277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218274" h="8277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alpha val="60000"/>
              </a:srgbClr>
            </a:solidFill>
            <a:ln w="12701" cap="flat">
              <a:solidFill>
                <a:srgbClr val="FFFFFF"/>
              </a:solidFill>
              <a:prstDash val="solid"/>
              <a:miter/>
            </a:ln>
          </p:spPr>
          <p:txBody>
            <a:bodyPr vert="horz" wrap="square" lIns="77586" tIns="77586" rIns="1229291" bIns="77586" anchor="ctr" anchorCtr="0" compatLnSpc="1">
              <a:noAutofit/>
            </a:bodyPr>
            <a:lstStyle/>
            <a:p>
              <a:pPr marL="0" marR="0" lvl="0" indent="0" algn="l"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l-GR" sz="1400" b="0" i="0" u="none" strike="noStrike" kern="1200" cap="none" spc="0" baseline="0">
                  <a:solidFill>
                    <a:srgbClr val="FFFFFF"/>
                  </a:solidFill>
                  <a:uFillTx/>
                  <a:latin typeface="Calibri"/>
                </a:rPr>
                <a:t>Από το 1996 ως το 1998, η Επιτροπή Αλήθειας και Συμφιλίωσης διέσχισε όλη τη χώρα για να συλλέξει μαρτυρίες θυμάτων και καταπιεστών προκειμένου να καταγράψει όλες τις καταπατήσεις των ανθρωπίνων δικαιωμάτων μεταξύ 1960-1993.</a:t>
              </a:r>
            </a:p>
          </p:txBody>
        </p:sp>
        <p:sp>
          <p:nvSpPr>
            <p:cNvPr id="8" name="Ελεύθερη σχεδίαση: Σχήμα 7">
              <a:extLst>
                <a:ext uri="{FF2B5EF4-FFF2-40B4-BE49-F238E27FC236}">
                  <a16:creationId xmlns:a16="http://schemas.microsoft.com/office/drawing/2014/main" id="{B147BAA3-4302-4BC3-9B9F-3C8A3317E93C}"/>
                </a:ext>
              </a:extLst>
            </p:cNvPr>
            <p:cNvSpPr/>
            <p:nvPr/>
          </p:nvSpPr>
          <p:spPr>
            <a:xfrm>
              <a:off x="3293010" y="5461336"/>
              <a:ext cx="8218270" cy="827705"/>
            </a:xfrm>
            <a:custGeom>
              <a:avLst/>
              <a:gdLst>
                <a:gd name="f0" fmla="val 10800000"/>
                <a:gd name="f1" fmla="val 5400000"/>
                <a:gd name="f2" fmla="val 180"/>
                <a:gd name="f3" fmla="val w"/>
                <a:gd name="f4" fmla="val h"/>
                <a:gd name="f5" fmla="val 0"/>
                <a:gd name="f6" fmla="val 8218274"/>
                <a:gd name="f7" fmla="val 827703"/>
                <a:gd name="f8" fmla="val 82770"/>
                <a:gd name="f9" fmla="val 37057"/>
                <a:gd name="f10" fmla="val 8135504"/>
                <a:gd name="f11" fmla="val 8181217"/>
                <a:gd name="f12" fmla="val 744933"/>
                <a:gd name="f13" fmla="val 790646"/>
                <a:gd name="f14" fmla="+- 0 0 -90"/>
                <a:gd name="f15" fmla="*/ f3 1 8218274"/>
                <a:gd name="f16" fmla="*/ f4 1 827703"/>
                <a:gd name="f17" fmla="+- f7 0 f5"/>
                <a:gd name="f18" fmla="+- f6 0 f5"/>
                <a:gd name="f19" fmla="*/ f14 f0 1"/>
                <a:gd name="f20" fmla="*/ f18 1 8218274"/>
                <a:gd name="f21" fmla="*/ f17 1 827703"/>
                <a:gd name="f22" fmla="*/ 0 f18 1"/>
                <a:gd name="f23" fmla="*/ 82770 f17 1"/>
                <a:gd name="f24" fmla="*/ 82770 f18 1"/>
                <a:gd name="f25" fmla="*/ 0 f17 1"/>
                <a:gd name="f26" fmla="*/ 8135504 f18 1"/>
                <a:gd name="f27" fmla="*/ 8218274 f18 1"/>
                <a:gd name="f28" fmla="*/ 744933 f17 1"/>
                <a:gd name="f29" fmla="*/ 827703 f17 1"/>
                <a:gd name="f30" fmla="*/ f19 1 f2"/>
                <a:gd name="f31" fmla="*/ f22 1 8218274"/>
                <a:gd name="f32" fmla="*/ f23 1 827703"/>
                <a:gd name="f33" fmla="*/ f24 1 8218274"/>
                <a:gd name="f34" fmla="*/ f25 1 827703"/>
                <a:gd name="f35" fmla="*/ f26 1 8218274"/>
                <a:gd name="f36" fmla="*/ f27 1 8218274"/>
                <a:gd name="f37" fmla="*/ f28 1 827703"/>
                <a:gd name="f38" fmla="*/ f29 1 8277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8218274" h="8277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alpha val="50000"/>
              </a:srgbClr>
            </a:solidFill>
            <a:ln w="12701" cap="flat">
              <a:solidFill>
                <a:srgbClr val="FFFFFF"/>
              </a:solidFill>
              <a:prstDash val="solid"/>
              <a:miter/>
            </a:ln>
          </p:spPr>
          <p:txBody>
            <a:bodyPr vert="horz" wrap="square" lIns="77586" tIns="77586" rIns="1229291" bIns="77586" anchor="ctr" anchorCtr="0" compatLnSpc="1">
              <a:noAutofit/>
            </a:bodyPr>
            <a:lstStyle/>
            <a:p>
              <a:pPr marL="0" marR="0" lvl="0" indent="0" algn="l"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l-GR" sz="1400" b="0" i="0" u="none" strike="noStrike" kern="1200" cap="none" spc="0" baseline="0">
                  <a:solidFill>
                    <a:srgbClr val="FFFFFF"/>
                  </a:solidFill>
                  <a:uFillTx/>
                  <a:latin typeface="Calibri"/>
                </a:rPr>
                <a:t>Η τελική έκθεση της Επιτροπής υπογράμμιζε την έλλειψη μεταμέλειας όπως οι Πίτερ Βίλεμ Μπότα, Φρεντερίκ ντε Κλερκ, Μάγκνους Μάλαν αλλά και την ανάλογη συμπεριφορά ορισμένων αρχηγών του Αφρικανικού Εθνικού Κογκρέσου, ιδίως στα στρατόπεδα εκπαίδευσης της Ανγκόλα και της Τανζανίας.</a:t>
              </a:r>
            </a:p>
          </p:txBody>
        </p:sp>
        <p:sp>
          <p:nvSpPr>
            <p:cNvPr id="9" name="Ελεύθερη σχεδίαση: Σχήμα 8">
              <a:extLst>
                <a:ext uri="{FF2B5EF4-FFF2-40B4-BE49-F238E27FC236}">
                  <a16:creationId xmlns:a16="http://schemas.microsoft.com/office/drawing/2014/main" id="{5AE18DB6-04C8-438B-9876-6D79A365F956}"/>
                </a:ext>
              </a:extLst>
            </p:cNvPr>
            <p:cNvSpPr/>
            <p:nvPr/>
          </p:nvSpPr>
          <p:spPr>
            <a:xfrm>
              <a:off x="8518468" y="2295372"/>
              <a:ext cx="538005" cy="538005"/>
            </a:xfrm>
            <a:custGeom>
              <a:avLst/>
              <a:gdLst>
                <a:gd name="f0" fmla="val 10800000"/>
                <a:gd name="f1" fmla="val 5400000"/>
                <a:gd name="f2" fmla="val 180"/>
                <a:gd name="f3" fmla="val w"/>
                <a:gd name="f4" fmla="val h"/>
                <a:gd name="f5" fmla="val 0"/>
                <a:gd name="f6" fmla="val 538007"/>
                <a:gd name="f7" fmla="val 295904"/>
                <a:gd name="f8" fmla="val 121052"/>
                <a:gd name="f9" fmla="val 416955"/>
                <a:gd name="f10" fmla="val 269004"/>
                <a:gd name="f11" fmla="+- 0 0 -90"/>
                <a:gd name="f12" fmla="*/ f3 1 538007"/>
                <a:gd name="f13" fmla="*/ f4 1 538007"/>
                <a:gd name="f14" fmla="+- f6 0 f5"/>
                <a:gd name="f15" fmla="*/ f11 f0 1"/>
                <a:gd name="f16" fmla="*/ f14 1 538007"/>
                <a:gd name="f17" fmla="*/ 0 f14 1"/>
                <a:gd name="f18" fmla="*/ 295904 f14 1"/>
                <a:gd name="f19" fmla="*/ 121052 f14 1"/>
                <a:gd name="f20" fmla="*/ 416955 f14 1"/>
                <a:gd name="f21" fmla="*/ 538007 f14 1"/>
                <a:gd name="f22" fmla="*/ 269004 f14 1"/>
                <a:gd name="f23" fmla="*/ f15 1 f2"/>
                <a:gd name="f24" fmla="*/ f17 1 538007"/>
                <a:gd name="f25" fmla="*/ f18 1 538007"/>
                <a:gd name="f26" fmla="*/ f19 1 538007"/>
                <a:gd name="f27" fmla="*/ f20 1 538007"/>
                <a:gd name="f28" fmla="*/ f21 1 538007"/>
                <a:gd name="f29" fmla="*/ f22 1 538007"/>
                <a:gd name="f30" fmla="*/ f5 1 f16"/>
                <a:gd name="f31" fmla="*/ f6 1 f16"/>
                <a:gd name="f32" fmla="+- f23 0 f1"/>
                <a:gd name="f33" fmla="*/ f24 1 f16"/>
                <a:gd name="f34" fmla="*/ f25 1 f16"/>
                <a:gd name="f35" fmla="*/ f26 1 f16"/>
                <a:gd name="f36" fmla="*/ f27 1 f16"/>
                <a:gd name="f37" fmla="*/ f28 1 f16"/>
                <a:gd name="f38" fmla="*/ f29 1 f16"/>
                <a:gd name="f39" fmla="*/ f30 f12 1"/>
                <a:gd name="f40" fmla="*/ f31 f12 1"/>
                <a:gd name="f41" fmla="*/ f31 f13 1"/>
                <a:gd name="f42" fmla="*/ f30 f13 1"/>
                <a:gd name="f43" fmla="*/ f33 f12 1"/>
                <a:gd name="f44" fmla="*/ f34 f13 1"/>
                <a:gd name="f45" fmla="*/ f35 f12 1"/>
                <a:gd name="f46" fmla="*/ f33 f13 1"/>
                <a:gd name="f47" fmla="*/ f36 f12 1"/>
                <a:gd name="f48" fmla="*/ f37 f12 1"/>
                <a:gd name="f49" fmla="*/ f38 f12 1"/>
                <a:gd name="f50" fmla="*/ f37 f13 1"/>
              </a:gdLst>
              <a:ahLst/>
              <a:cxnLst>
                <a:cxn ang="3cd4">
                  <a:pos x="hc" y="t"/>
                </a:cxn>
                <a:cxn ang="0">
                  <a:pos x="r" y="vc"/>
                </a:cxn>
                <a:cxn ang="cd4">
                  <a:pos x="hc" y="b"/>
                </a:cxn>
                <a:cxn ang="cd2">
                  <a:pos x="l" y="vc"/>
                </a:cxn>
                <a:cxn ang="f32">
                  <a:pos x="f43" y="f44"/>
                </a:cxn>
                <a:cxn ang="f32">
                  <a:pos x="f45" y="f44"/>
                </a:cxn>
                <a:cxn ang="f32">
                  <a:pos x="f45" y="f46"/>
                </a:cxn>
                <a:cxn ang="f32">
                  <a:pos x="f47" y="f46"/>
                </a:cxn>
                <a:cxn ang="f32">
                  <a:pos x="f47" y="f44"/>
                </a:cxn>
                <a:cxn ang="f32">
                  <a:pos x="f48" y="f44"/>
                </a:cxn>
                <a:cxn ang="f32">
                  <a:pos x="f49" y="f50"/>
                </a:cxn>
                <a:cxn ang="f32">
                  <a:pos x="f43" y="f44"/>
                </a:cxn>
              </a:cxnLst>
              <a:rect l="f39" t="f42" r="f40" b="f41"/>
              <a:pathLst>
                <a:path w="538007" h="538007">
                  <a:moveTo>
                    <a:pt x="f5" y="f7"/>
                  </a:moveTo>
                  <a:lnTo>
                    <a:pt x="f8" y="f7"/>
                  </a:lnTo>
                  <a:lnTo>
                    <a:pt x="f8" y="f5"/>
                  </a:lnTo>
                  <a:lnTo>
                    <a:pt x="f9" y="f5"/>
                  </a:lnTo>
                  <a:lnTo>
                    <a:pt x="f9" y="f7"/>
                  </a:lnTo>
                  <a:lnTo>
                    <a:pt x="f6" y="f7"/>
                  </a:lnTo>
                  <a:lnTo>
                    <a:pt x="f10" y="f6"/>
                  </a:lnTo>
                  <a:lnTo>
                    <a:pt x="f5" y="f7"/>
                  </a:lnTo>
                  <a:close/>
                </a:path>
              </a:pathLst>
            </a:custGeom>
            <a:solidFill>
              <a:srgbClr val="F8D7CD">
                <a:alpha val="90000"/>
              </a:srgbClr>
            </a:solidFill>
            <a:ln w="12701" cap="flat">
              <a:solidFill>
                <a:srgbClr val="F8D7CD">
                  <a:alpha val="90000"/>
                </a:srgbClr>
              </a:solidFill>
              <a:prstDash val="solid"/>
              <a:miter/>
            </a:ln>
          </p:spPr>
          <p:txBody>
            <a:bodyPr vert="horz" wrap="square" lIns="151534" tIns="30476" rIns="151534" bIns="163641"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Calibri"/>
              </a:endParaRPr>
            </a:p>
          </p:txBody>
        </p:sp>
        <p:sp>
          <p:nvSpPr>
            <p:cNvPr id="10" name="Ελεύθερη σχεδίαση: Σχήμα 9">
              <a:extLst>
                <a:ext uri="{FF2B5EF4-FFF2-40B4-BE49-F238E27FC236}">
                  <a16:creationId xmlns:a16="http://schemas.microsoft.com/office/drawing/2014/main" id="{AB6EE028-DF25-459E-AEA7-796DDF08F23D}"/>
                </a:ext>
              </a:extLst>
            </p:cNvPr>
            <p:cNvSpPr/>
            <p:nvPr/>
          </p:nvSpPr>
          <p:spPr>
            <a:xfrm>
              <a:off x="9132167" y="3238036"/>
              <a:ext cx="538005" cy="538005"/>
            </a:xfrm>
            <a:custGeom>
              <a:avLst/>
              <a:gdLst>
                <a:gd name="f0" fmla="val 10800000"/>
                <a:gd name="f1" fmla="val 5400000"/>
                <a:gd name="f2" fmla="val 180"/>
                <a:gd name="f3" fmla="val w"/>
                <a:gd name="f4" fmla="val h"/>
                <a:gd name="f5" fmla="val 0"/>
                <a:gd name="f6" fmla="val 538007"/>
                <a:gd name="f7" fmla="val 295904"/>
                <a:gd name="f8" fmla="val 121052"/>
                <a:gd name="f9" fmla="val 416955"/>
                <a:gd name="f10" fmla="val 269004"/>
                <a:gd name="f11" fmla="+- 0 0 -90"/>
                <a:gd name="f12" fmla="*/ f3 1 538007"/>
                <a:gd name="f13" fmla="*/ f4 1 538007"/>
                <a:gd name="f14" fmla="+- f6 0 f5"/>
                <a:gd name="f15" fmla="*/ f11 f0 1"/>
                <a:gd name="f16" fmla="*/ f14 1 538007"/>
                <a:gd name="f17" fmla="*/ 0 f14 1"/>
                <a:gd name="f18" fmla="*/ 295904 f14 1"/>
                <a:gd name="f19" fmla="*/ 121052 f14 1"/>
                <a:gd name="f20" fmla="*/ 416955 f14 1"/>
                <a:gd name="f21" fmla="*/ 538007 f14 1"/>
                <a:gd name="f22" fmla="*/ 269004 f14 1"/>
                <a:gd name="f23" fmla="*/ f15 1 f2"/>
                <a:gd name="f24" fmla="*/ f17 1 538007"/>
                <a:gd name="f25" fmla="*/ f18 1 538007"/>
                <a:gd name="f26" fmla="*/ f19 1 538007"/>
                <a:gd name="f27" fmla="*/ f20 1 538007"/>
                <a:gd name="f28" fmla="*/ f21 1 538007"/>
                <a:gd name="f29" fmla="*/ f22 1 538007"/>
                <a:gd name="f30" fmla="*/ f5 1 f16"/>
                <a:gd name="f31" fmla="*/ f6 1 f16"/>
                <a:gd name="f32" fmla="+- f23 0 f1"/>
                <a:gd name="f33" fmla="*/ f24 1 f16"/>
                <a:gd name="f34" fmla="*/ f25 1 f16"/>
                <a:gd name="f35" fmla="*/ f26 1 f16"/>
                <a:gd name="f36" fmla="*/ f27 1 f16"/>
                <a:gd name="f37" fmla="*/ f28 1 f16"/>
                <a:gd name="f38" fmla="*/ f29 1 f16"/>
                <a:gd name="f39" fmla="*/ f30 f12 1"/>
                <a:gd name="f40" fmla="*/ f31 f12 1"/>
                <a:gd name="f41" fmla="*/ f31 f13 1"/>
                <a:gd name="f42" fmla="*/ f30 f13 1"/>
                <a:gd name="f43" fmla="*/ f33 f12 1"/>
                <a:gd name="f44" fmla="*/ f34 f13 1"/>
                <a:gd name="f45" fmla="*/ f35 f12 1"/>
                <a:gd name="f46" fmla="*/ f33 f13 1"/>
                <a:gd name="f47" fmla="*/ f36 f12 1"/>
                <a:gd name="f48" fmla="*/ f37 f12 1"/>
                <a:gd name="f49" fmla="*/ f38 f12 1"/>
                <a:gd name="f50" fmla="*/ f37 f13 1"/>
              </a:gdLst>
              <a:ahLst/>
              <a:cxnLst>
                <a:cxn ang="3cd4">
                  <a:pos x="hc" y="t"/>
                </a:cxn>
                <a:cxn ang="0">
                  <a:pos x="r" y="vc"/>
                </a:cxn>
                <a:cxn ang="cd4">
                  <a:pos x="hc" y="b"/>
                </a:cxn>
                <a:cxn ang="cd2">
                  <a:pos x="l" y="vc"/>
                </a:cxn>
                <a:cxn ang="f32">
                  <a:pos x="f43" y="f44"/>
                </a:cxn>
                <a:cxn ang="f32">
                  <a:pos x="f45" y="f44"/>
                </a:cxn>
                <a:cxn ang="f32">
                  <a:pos x="f45" y="f46"/>
                </a:cxn>
                <a:cxn ang="f32">
                  <a:pos x="f47" y="f46"/>
                </a:cxn>
                <a:cxn ang="f32">
                  <a:pos x="f47" y="f44"/>
                </a:cxn>
                <a:cxn ang="f32">
                  <a:pos x="f48" y="f44"/>
                </a:cxn>
                <a:cxn ang="f32">
                  <a:pos x="f49" y="f50"/>
                </a:cxn>
                <a:cxn ang="f32">
                  <a:pos x="f43" y="f44"/>
                </a:cxn>
              </a:cxnLst>
              <a:rect l="f39" t="f42" r="f40" b="f41"/>
              <a:pathLst>
                <a:path w="538007" h="538007">
                  <a:moveTo>
                    <a:pt x="f5" y="f7"/>
                  </a:moveTo>
                  <a:lnTo>
                    <a:pt x="f8" y="f7"/>
                  </a:lnTo>
                  <a:lnTo>
                    <a:pt x="f8" y="f5"/>
                  </a:lnTo>
                  <a:lnTo>
                    <a:pt x="f9" y="f5"/>
                  </a:lnTo>
                  <a:lnTo>
                    <a:pt x="f9" y="f7"/>
                  </a:lnTo>
                  <a:lnTo>
                    <a:pt x="f6" y="f7"/>
                  </a:lnTo>
                  <a:lnTo>
                    <a:pt x="f10" y="f6"/>
                  </a:lnTo>
                  <a:lnTo>
                    <a:pt x="f5" y="f7"/>
                  </a:lnTo>
                  <a:close/>
                </a:path>
              </a:pathLst>
            </a:custGeom>
            <a:solidFill>
              <a:srgbClr val="F8D7CD">
                <a:alpha val="76667"/>
              </a:srgbClr>
            </a:solidFill>
            <a:ln w="12701" cap="flat">
              <a:solidFill>
                <a:srgbClr val="F8D7CD">
                  <a:alpha val="90000"/>
                </a:srgbClr>
              </a:solidFill>
              <a:prstDash val="solid"/>
              <a:miter/>
            </a:ln>
          </p:spPr>
          <p:txBody>
            <a:bodyPr vert="horz" wrap="square" lIns="151534" tIns="30476" rIns="151534" bIns="163641"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Calibri"/>
              </a:endParaRPr>
            </a:p>
          </p:txBody>
        </p:sp>
        <p:sp>
          <p:nvSpPr>
            <p:cNvPr id="11" name="Ελεύθερη σχεδίαση: Σχήμα 10">
              <a:extLst>
                <a:ext uri="{FF2B5EF4-FFF2-40B4-BE49-F238E27FC236}">
                  <a16:creationId xmlns:a16="http://schemas.microsoft.com/office/drawing/2014/main" id="{69402DD3-9223-4EFA-8239-4D673A790E7E}"/>
                </a:ext>
              </a:extLst>
            </p:cNvPr>
            <p:cNvSpPr/>
            <p:nvPr/>
          </p:nvSpPr>
          <p:spPr>
            <a:xfrm>
              <a:off x="9745867" y="4166902"/>
              <a:ext cx="538005" cy="538005"/>
            </a:xfrm>
            <a:custGeom>
              <a:avLst/>
              <a:gdLst>
                <a:gd name="f0" fmla="val 10800000"/>
                <a:gd name="f1" fmla="val 5400000"/>
                <a:gd name="f2" fmla="val 180"/>
                <a:gd name="f3" fmla="val w"/>
                <a:gd name="f4" fmla="val h"/>
                <a:gd name="f5" fmla="val 0"/>
                <a:gd name="f6" fmla="val 538007"/>
                <a:gd name="f7" fmla="val 295904"/>
                <a:gd name="f8" fmla="val 121052"/>
                <a:gd name="f9" fmla="val 416955"/>
                <a:gd name="f10" fmla="val 269004"/>
                <a:gd name="f11" fmla="+- 0 0 -90"/>
                <a:gd name="f12" fmla="*/ f3 1 538007"/>
                <a:gd name="f13" fmla="*/ f4 1 538007"/>
                <a:gd name="f14" fmla="+- f6 0 f5"/>
                <a:gd name="f15" fmla="*/ f11 f0 1"/>
                <a:gd name="f16" fmla="*/ f14 1 538007"/>
                <a:gd name="f17" fmla="*/ 0 f14 1"/>
                <a:gd name="f18" fmla="*/ 295904 f14 1"/>
                <a:gd name="f19" fmla="*/ 121052 f14 1"/>
                <a:gd name="f20" fmla="*/ 416955 f14 1"/>
                <a:gd name="f21" fmla="*/ 538007 f14 1"/>
                <a:gd name="f22" fmla="*/ 269004 f14 1"/>
                <a:gd name="f23" fmla="*/ f15 1 f2"/>
                <a:gd name="f24" fmla="*/ f17 1 538007"/>
                <a:gd name="f25" fmla="*/ f18 1 538007"/>
                <a:gd name="f26" fmla="*/ f19 1 538007"/>
                <a:gd name="f27" fmla="*/ f20 1 538007"/>
                <a:gd name="f28" fmla="*/ f21 1 538007"/>
                <a:gd name="f29" fmla="*/ f22 1 538007"/>
                <a:gd name="f30" fmla="*/ f5 1 f16"/>
                <a:gd name="f31" fmla="*/ f6 1 f16"/>
                <a:gd name="f32" fmla="+- f23 0 f1"/>
                <a:gd name="f33" fmla="*/ f24 1 f16"/>
                <a:gd name="f34" fmla="*/ f25 1 f16"/>
                <a:gd name="f35" fmla="*/ f26 1 f16"/>
                <a:gd name="f36" fmla="*/ f27 1 f16"/>
                <a:gd name="f37" fmla="*/ f28 1 f16"/>
                <a:gd name="f38" fmla="*/ f29 1 f16"/>
                <a:gd name="f39" fmla="*/ f30 f12 1"/>
                <a:gd name="f40" fmla="*/ f31 f12 1"/>
                <a:gd name="f41" fmla="*/ f31 f13 1"/>
                <a:gd name="f42" fmla="*/ f30 f13 1"/>
                <a:gd name="f43" fmla="*/ f33 f12 1"/>
                <a:gd name="f44" fmla="*/ f34 f13 1"/>
                <a:gd name="f45" fmla="*/ f35 f12 1"/>
                <a:gd name="f46" fmla="*/ f33 f13 1"/>
                <a:gd name="f47" fmla="*/ f36 f12 1"/>
                <a:gd name="f48" fmla="*/ f37 f12 1"/>
                <a:gd name="f49" fmla="*/ f38 f12 1"/>
                <a:gd name="f50" fmla="*/ f37 f13 1"/>
              </a:gdLst>
              <a:ahLst/>
              <a:cxnLst>
                <a:cxn ang="3cd4">
                  <a:pos x="hc" y="t"/>
                </a:cxn>
                <a:cxn ang="0">
                  <a:pos x="r" y="vc"/>
                </a:cxn>
                <a:cxn ang="cd4">
                  <a:pos x="hc" y="b"/>
                </a:cxn>
                <a:cxn ang="cd2">
                  <a:pos x="l" y="vc"/>
                </a:cxn>
                <a:cxn ang="f32">
                  <a:pos x="f43" y="f44"/>
                </a:cxn>
                <a:cxn ang="f32">
                  <a:pos x="f45" y="f44"/>
                </a:cxn>
                <a:cxn ang="f32">
                  <a:pos x="f45" y="f46"/>
                </a:cxn>
                <a:cxn ang="f32">
                  <a:pos x="f47" y="f46"/>
                </a:cxn>
                <a:cxn ang="f32">
                  <a:pos x="f47" y="f44"/>
                </a:cxn>
                <a:cxn ang="f32">
                  <a:pos x="f48" y="f44"/>
                </a:cxn>
                <a:cxn ang="f32">
                  <a:pos x="f49" y="f50"/>
                </a:cxn>
                <a:cxn ang="f32">
                  <a:pos x="f43" y="f44"/>
                </a:cxn>
              </a:cxnLst>
              <a:rect l="f39" t="f42" r="f40" b="f41"/>
              <a:pathLst>
                <a:path w="538007" h="538007">
                  <a:moveTo>
                    <a:pt x="f5" y="f7"/>
                  </a:moveTo>
                  <a:lnTo>
                    <a:pt x="f8" y="f7"/>
                  </a:lnTo>
                  <a:lnTo>
                    <a:pt x="f8" y="f5"/>
                  </a:lnTo>
                  <a:lnTo>
                    <a:pt x="f9" y="f5"/>
                  </a:lnTo>
                  <a:lnTo>
                    <a:pt x="f9" y="f7"/>
                  </a:lnTo>
                  <a:lnTo>
                    <a:pt x="f6" y="f7"/>
                  </a:lnTo>
                  <a:lnTo>
                    <a:pt x="f10" y="f6"/>
                  </a:lnTo>
                  <a:lnTo>
                    <a:pt x="f5" y="f7"/>
                  </a:lnTo>
                  <a:close/>
                </a:path>
              </a:pathLst>
            </a:custGeom>
            <a:solidFill>
              <a:srgbClr val="F8D7CD">
                <a:alpha val="63333"/>
              </a:srgbClr>
            </a:solidFill>
            <a:ln w="12701" cap="flat">
              <a:solidFill>
                <a:srgbClr val="F8D7CD">
                  <a:alpha val="90000"/>
                </a:srgbClr>
              </a:solidFill>
              <a:prstDash val="solid"/>
              <a:miter/>
            </a:ln>
          </p:spPr>
          <p:txBody>
            <a:bodyPr vert="horz" wrap="square" lIns="151534" tIns="30476" rIns="151534" bIns="163641"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Calibri"/>
              </a:endParaRPr>
            </a:p>
          </p:txBody>
        </p:sp>
        <p:sp>
          <p:nvSpPr>
            <p:cNvPr id="12" name="Ελεύθερη σχεδίαση: Σχήμα 11">
              <a:extLst>
                <a:ext uri="{FF2B5EF4-FFF2-40B4-BE49-F238E27FC236}">
                  <a16:creationId xmlns:a16="http://schemas.microsoft.com/office/drawing/2014/main" id="{5816A5F8-5A84-424A-B3C4-8F8869802FB6}"/>
                </a:ext>
              </a:extLst>
            </p:cNvPr>
            <p:cNvSpPr/>
            <p:nvPr/>
          </p:nvSpPr>
          <p:spPr>
            <a:xfrm>
              <a:off x="10359566" y="5118756"/>
              <a:ext cx="538005" cy="538005"/>
            </a:xfrm>
            <a:custGeom>
              <a:avLst/>
              <a:gdLst>
                <a:gd name="f0" fmla="val 10800000"/>
                <a:gd name="f1" fmla="val 5400000"/>
                <a:gd name="f2" fmla="val 180"/>
                <a:gd name="f3" fmla="val w"/>
                <a:gd name="f4" fmla="val h"/>
                <a:gd name="f5" fmla="val 0"/>
                <a:gd name="f6" fmla="val 538007"/>
                <a:gd name="f7" fmla="val 295904"/>
                <a:gd name="f8" fmla="val 121052"/>
                <a:gd name="f9" fmla="val 416955"/>
                <a:gd name="f10" fmla="val 269004"/>
                <a:gd name="f11" fmla="+- 0 0 -90"/>
                <a:gd name="f12" fmla="*/ f3 1 538007"/>
                <a:gd name="f13" fmla="*/ f4 1 538007"/>
                <a:gd name="f14" fmla="+- f6 0 f5"/>
                <a:gd name="f15" fmla="*/ f11 f0 1"/>
                <a:gd name="f16" fmla="*/ f14 1 538007"/>
                <a:gd name="f17" fmla="*/ 0 f14 1"/>
                <a:gd name="f18" fmla="*/ 295904 f14 1"/>
                <a:gd name="f19" fmla="*/ 121052 f14 1"/>
                <a:gd name="f20" fmla="*/ 416955 f14 1"/>
                <a:gd name="f21" fmla="*/ 538007 f14 1"/>
                <a:gd name="f22" fmla="*/ 269004 f14 1"/>
                <a:gd name="f23" fmla="*/ f15 1 f2"/>
                <a:gd name="f24" fmla="*/ f17 1 538007"/>
                <a:gd name="f25" fmla="*/ f18 1 538007"/>
                <a:gd name="f26" fmla="*/ f19 1 538007"/>
                <a:gd name="f27" fmla="*/ f20 1 538007"/>
                <a:gd name="f28" fmla="*/ f21 1 538007"/>
                <a:gd name="f29" fmla="*/ f22 1 538007"/>
                <a:gd name="f30" fmla="*/ f5 1 f16"/>
                <a:gd name="f31" fmla="*/ f6 1 f16"/>
                <a:gd name="f32" fmla="+- f23 0 f1"/>
                <a:gd name="f33" fmla="*/ f24 1 f16"/>
                <a:gd name="f34" fmla="*/ f25 1 f16"/>
                <a:gd name="f35" fmla="*/ f26 1 f16"/>
                <a:gd name="f36" fmla="*/ f27 1 f16"/>
                <a:gd name="f37" fmla="*/ f28 1 f16"/>
                <a:gd name="f38" fmla="*/ f29 1 f16"/>
                <a:gd name="f39" fmla="*/ f30 f12 1"/>
                <a:gd name="f40" fmla="*/ f31 f12 1"/>
                <a:gd name="f41" fmla="*/ f31 f13 1"/>
                <a:gd name="f42" fmla="*/ f30 f13 1"/>
                <a:gd name="f43" fmla="*/ f33 f12 1"/>
                <a:gd name="f44" fmla="*/ f34 f13 1"/>
                <a:gd name="f45" fmla="*/ f35 f12 1"/>
                <a:gd name="f46" fmla="*/ f33 f13 1"/>
                <a:gd name="f47" fmla="*/ f36 f12 1"/>
                <a:gd name="f48" fmla="*/ f37 f12 1"/>
                <a:gd name="f49" fmla="*/ f38 f12 1"/>
                <a:gd name="f50" fmla="*/ f37 f13 1"/>
              </a:gdLst>
              <a:ahLst/>
              <a:cxnLst>
                <a:cxn ang="3cd4">
                  <a:pos x="hc" y="t"/>
                </a:cxn>
                <a:cxn ang="0">
                  <a:pos x="r" y="vc"/>
                </a:cxn>
                <a:cxn ang="cd4">
                  <a:pos x="hc" y="b"/>
                </a:cxn>
                <a:cxn ang="cd2">
                  <a:pos x="l" y="vc"/>
                </a:cxn>
                <a:cxn ang="f32">
                  <a:pos x="f43" y="f44"/>
                </a:cxn>
                <a:cxn ang="f32">
                  <a:pos x="f45" y="f44"/>
                </a:cxn>
                <a:cxn ang="f32">
                  <a:pos x="f45" y="f46"/>
                </a:cxn>
                <a:cxn ang="f32">
                  <a:pos x="f47" y="f46"/>
                </a:cxn>
                <a:cxn ang="f32">
                  <a:pos x="f47" y="f44"/>
                </a:cxn>
                <a:cxn ang="f32">
                  <a:pos x="f48" y="f44"/>
                </a:cxn>
                <a:cxn ang="f32">
                  <a:pos x="f49" y="f50"/>
                </a:cxn>
                <a:cxn ang="f32">
                  <a:pos x="f43" y="f44"/>
                </a:cxn>
              </a:cxnLst>
              <a:rect l="f39" t="f42" r="f40" b="f41"/>
              <a:pathLst>
                <a:path w="538007" h="538007">
                  <a:moveTo>
                    <a:pt x="f5" y="f7"/>
                  </a:moveTo>
                  <a:lnTo>
                    <a:pt x="f8" y="f7"/>
                  </a:lnTo>
                  <a:lnTo>
                    <a:pt x="f8" y="f5"/>
                  </a:lnTo>
                  <a:lnTo>
                    <a:pt x="f9" y="f5"/>
                  </a:lnTo>
                  <a:lnTo>
                    <a:pt x="f9" y="f7"/>
                  </a:lnTo>
                  <a:lnTo>
                    <a:pt x="f6" y="f7"/>
                  </a:lnTo>
                  <a:lnTo>
                    <a:pt x="f10" y="f6"/>
                  </a:lnTo>
                  <a:lnTo>
                    <a:pt x="f5" y="f7"/>
                  </a:lnTo>
                  <a:close/>
                </a:path>
              </a:pathLst>
            </a:custGeom>
            <a:solidFill>
              <a:srgbClr val="F8D7CD">
                <a:alpha val="50000"/>
              </a:srgbClr>
            </a:solidFill>
            <a:ln w="12701" cap="flat">
              <a:solidFill>
                <a:srgbClr val="F8D7CD">
                  <a:alpha val="90000"/>
                </a:srgbClr>
              </a:solidFill>
              <a:prstDash val="solid"/>
              <a:miter/>
            </a:ln>
          </p:spPr>
          <p:txBody>
            <a:bodyPr vert="horz" wrap="square" lIns="151534" tIns="30476" rIns="151534" bIns="163641"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endParaRPr lang="el-GR" sz="2400" b="0" i="0" u="none" strike="noStrike" kern="1200" cap="none" spc="0" baseline="0">
                <a:solidFill>
                  <a:srgbClr val="000000"/>
                </a:solidFill>
                <a:uFillTx/>
                <a:latin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0"/>
                                          </p:val>
                                        </p:tav>
                                        <p:tav tm="100000">
                                          <p:val>
                                            <p:strVal val="#ppt_w"/>
                                          </p:val>
                                        </p:tav>
                                      </p:tavLst>
                                    </p:anim>
                                    <p:anim calcmode="lin" valueType="num">
                                      <p:cBhvr>
                                        <p:cTn id="15" dur="500" fill="hold"/>
                                        <p:tgtEl>
                                          <p:spTgt spid="3"/>
                                        </p:tgtEl>
                                        <p:attrNameLst>
                                          <p:attrName>ppt_h</p:attrName>
                                        </p:attrNameLst>
                                      </p:cBhvr>
                                      <p:tavLst>
                                        <p:tav tm="0">
                                          <p:val>
                                            <p:str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7">
    <p:bg>
      <p:bgPr>
        <a:solidFill>
          <a:srgbClr val="00000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9B5CE6-705C-4817-8450-573EDF8A7339}"/>
              </a:ext>
            </a:extLst>
          </p:cNvPr>
          <p:cNvSpPr txBox="1">
            <a:spLocks noGrp="1"/>
          </p:cNvSpPr>
          <p:nvPr>
            <p:ph type="title"/>
          </p:nvPr>
        </p:nvSpPr>
        <p:spPr>
          <a:xfrm>
            <a:off x="838203" y="365129"/>
            <a:ext cx="10515600" cy="1382389"/>
          </a:xfrm>
        </p:spPr>
        <p:txBody>
          <a:bodyPr>
            <a:noAutofit/>
          </a:bodyPr>
          <a:lstStyle/>
          <a:p>
            <a:pPr lvl="0"/>
            <a:r>
              <a:rPr lang="el-GR" sz="3200">
                <a:solidFill>
                  <a:srgbClr val="FFFFFF"/>
                </a:solidFill>
                <a:latin typeface="MS Gothic" pitchFamily="49"/>
                <a:ea typeface="MS Gothic" pitchFamily="49"/>
              </a:rPr>
              <a:t>ΚΑΛΛΙΤΕΧΝΙΚΗ ΕΜΠΝΕΥΣΗ ΑΠΌ ΤΑ ΓΕΓΟΝΟΤΑ ΤΟΥ ΑΠΑΡΤΧΑΙΝΤ</a:t>
            </a:r>
            <a:br>
              <a:rPr lang="el-GR" sz="3200">
                <a:solidFill>
                  <a:srgbClr val="FFFFFF"/>
                </a:solidFill>
                <a:latin typeface="MS Gothic" pitchFamily="49"/>
                <a:ea typeface="MS Gothic" pitchFamily="49"/>
              </a:rPr>
            </a:br>
            <a:endParaRPr lang="el-GR" sz="3200">
              <a:solidFill>
                <a:srgbClr val="FFFFFF"/>
              </a:solidFill>
              <a:latin typeface="MS Gothic" pitchFamily="49"/>
              <a:ea typeface="MS Gothic" pitchFamily="49"/>
            </a:endParaRPr>
          </a:p>
        </p:txBody>
      </p:sp>
      <p:sp>
        <p:nvSpPr>
          <p:cNvPr id="3" name="Θέση περιεχομένου 2">
            <a:extLst>
              <a:ext uri="{FF2B5EF4-FFF2-40B4-BE49-F238E27FC236}">
                <a16:creationId xmlns:a16="http://schemas.microsoft.com/office/drawing/2014/main" id="{4175A014-8849-40C7-A33B-2F387C1BE5CC}"/>
              </a:ext>
            </a:extLst>
          </p:cNvPr>
          <p:cNvSpPr txBox="1">
            <a:spLocks noGrp="1"/>
          </p:cNvSpPr>
          <p:nvPr>
            <p:ph idx="1"/>
          </p:nvPr>
        </p:nvSpPr>
        <p:spPr>
          <a:xfrm>
            <a:off x="838193" y="1547329"/>
            <a:ext cx="4787350" cy="5092010"/>
          </a:xfrm>
        </p:spPr>
        <p:txBody>
          <a:bodyPr/>
          <a:lstStyle/>
          <a:p>
            <a:pPr lvl="0">
              <a:lnSpc>
                <a:spcPct val="70000"/>
              </a:lnSpc>
              <a:buFont typeface="Wingdings" pitchFamily="2"/>
              <a:buChar char="q"/>
            </a:pPr>
            <a:r>
              <a:rPr lang="el-GR" sz="2200">
                <a:solidFill>
                  <a:srgbClr val="FFFFFF"/>
                </a:solidFill>
              </a:rPr>
              <a:t>Βιβλία</a:t>
            </a:r>
          </a:p>
          <a:p>
            <a:pPr marL="514350" lvl="0" indent="-514350">
              <a:lnSpc>
                <a:spcPct val="70000"/>
              </a:lnSpc>
              <a:buFont typeface="Calibri Light"/>
              <a:buAutoNum type="arabicPeriod"/>
            </a:pPr>
            <a:r>
              <a:rPr lang="el-GR" sz="2200">
                <a:solidFill>
                  <a:srgbClr val="FFFFFF"/>
                </a:solidFill>
              </a:rPr>
              <a:t>Μια Σκληρή Λευκή Εποχή του Αντρέ Μπρινκ μεταφέρθηκε στο ομώνυμο κινηματογραφικό έργο</a:t>
            </a:r>
          </a:p>
          <a:p>
            <a:pPr marL="514350" lvl="0" indent="-514350">
              <a:lnSpc>
                <a:spcPct val="70000"/>
              </a:lnSpc>
              <a:buFont typeface="Calibri Light"/>
              <a:buAutoNum type="arabicPeriod"/>
            </a:pPr>
            <a:r>
              <a:rPr lang="el-GR" sz="2200">
                <a:solidFill>
                  <a:srgbClr val="FFFFFF"/>
                </a:solidFill>
              </a:rPr>
              <a:t>Ο Δρόμος για την Ελευθερία, του Νέλσον Μαντέλα</a:t>
            </a:r>
          </a:p>
          <a:p>
            <a:pPr lvl="0">
              <a:lnSpc>
                <a:spcPct val="70000"/>
              </a:lnSpc>
              <a:buFont typeface="Wingdings" pitchFamily="2"/>
              <a:buChar char="q"/>
            </a:pPr>
            <a:r>
              <a:rPr lang="el-GR" sz="2200">
                <a:solidFill>
                  <a:srgbClr val="FFFFFF"/>
                </a:solidFill>
              </a:rPr>
              <a:t>Κινηματογραφικές ταινίες</a:t>
            </a:r>
          </a:p>
          <a:p>
            <a:pPr marL="514350" lvl="0" indent="-514350">
              <a:lnSpc>
                <a:spcPct val="70000"/>
              </a:lnSpc>
              <a:buFont typeface="Calibri Light"/>
              <a:buAutoNum type="arabicPeriod"/>
            </a:pPr>
            <a:r>
              <a:rPr lang="el-GR" sz="2200">
                <a:solidFill>
                  <a:srgbClr val="FFFFFF"/>
                </a:solidFill>
              </a:rPr>
              <a:t>Η Συνωμοσία του Ουίλμπι </a:t>
            </a:r>
            <a:r>
              <a:rPr lang="en-US" sz="2200">
                <a:solidFill>
                  <a:srgbClr val="FFFFFF"/>
                </a:solidFill>
              </a:rPr>
              <a:t>(1973)</a:t>
            </a:r>
            <a:endParaRPr lang="el-GR" sz="2200">
              <a:solidFill>
                <a:srgbClr val="FFFFFF"/>
              </a:solidFill>
            </a:endParaRPr>
          </a:p>
          <a:p>
            <a:pPr marL="514350" lvl="0" indent="-514350">
              <a:lnSpc>
                <a:spcPct val="70000"/>
              </a:lnSpc>
              <a:buFont typeface="Calibri Light"/>
              <a:buAutoNum type="arabicPeriod"/>
            </a:pPr>
            <a:r>
              <a:rPr lang="el-GR" sz="2200">
                <a:solidFill>
                  <a:srgbClr val="FFFFFF"/>
                </a:solidFill>
              </a:rPr>
              <a:t>Κραυγή Ελευθερίας </a:t>
            </a:r>
            <a:r>
              <a:rPr lang="en-US" sz="2200">
                <a:solidFill>
                  <a:srgbClr val="FFFFFF"/>
                </a:solidFill>
              </a:rPr>
              <a:t>(1988)</a:t>
            </a:r>
            <a:endParaRPr lang="el-GR" sz="2200">
              <a:solidFill>
                <a:srgbClr val="FFFFFF"/>
              </a:solidFill>
            </a:endParaRPr>
          </a:p>
          <a:p>
            <a:pPr marL="514350" lvl="0" indent="-514350">
              <a:lnSpc>
                <a:spcPct val="70000"/>
              </a:lnSpc>
              <a:buFont typeface="Calibri Light"/>
              <a:buAutoNum type="arabicPeriod"/>
            </a:pPr>
            <a:r>
              <a:rPr lang="el-GR" sz="2200">
                <a:solidFill>
                  <a:srgbClr val="FFFFFF"/>
                </a:solidFill>
              </a:rPr>
              <a:t>Ρεπόρτερ Χωρίς Σύνορα </a:t>
            </a:r>
            <a:r>
              <a:rPr lang="en-US" sz="2200">
                <a:solidFill>
                  <a:srgbClr val="FFFFFF"/>
                </a:solidFill>
              </a:rPr>
              <a:t>(2004)</a:t>
            </a:r>
            <a:endParaRPr lang="el-GR" sz="2200">
              <a:solidFill>
                <a:srgbClr val="FFFFFF"/>
              </a:solidFill>
            </a:endParaRPr>
          </a:p>
          <a:p>
            <a:pPr marL="514350" lvl="0" indent="-514350">
              <a:lnSpc>
                <a:spcPct val="70000"/>
              </a:lnSpc>
              <a:buFont typeface="Calibri Light"/>
              <a:buAutoNum type="arabicPeriod"/>
            </a:pPr>
            <a:r>
              <a:rPr lang="el-GR" sz="2200">
                <a:solidFill>
                  <a:srgbClr val="FFFFFF"/>
                </a:solidFill>
              </a:rPr>
              <a:t>Αντίο Μπαφάνα </a:t>
            </a:r>
            <a:r>
              <a:rPr lang="en-US" sz="2200">
                <a:solidFill>
                  <a:srgbClr val="FFFFFF"/>
                </a:solidFill>
              </a:rPr>
              <a:t>(2007</a:t>
            </a:r>
            <a:r>
              <a:rPr lang="el-GR" sz="2200">
                <a:solidFill>
                  <a:srgbClr val="FFFFFF"/>
                </a:solidFill>
              </a:rPr>
              <a:t>)</a:t>
            </a:r>
          </a:p>
          <a:p>
            <a:pPr marL="514350" lvl="0" indent="-514350">
              <a:lnSpc>
                <a:spcPct val="70000"/>
              </a:lnSpc>
              <a:buFont typeface="Calibri Light"/>
              <a:buAutoNum type="arabicPeriod"/>
            </a:pPr>
            <a:r>
              <a:rPr lang="el-GR" sz="2200">
                <a:solidFill>
                  <a:srgbClr val="FFFFFF"/>
                </a:solidFill>
              </a:rPr>
              <a:t>Τσότσι (</a:t>
            </a:r>
            <a:r>
              <a:rPr lang="en-US" sz="2200">
                <a:solidFill>
                  <a:srgbClr val="FFFFFF"/>
                </a:solidFill>
              </a:rPr>
              <a:t>2006</a:t>
            </a:r>
            <a:r>
              <a:rPr lang="el-GR" sz="2200">
                <a:solidFill>
                  <a:srgbClr val="FFFFFF"/>
                </a:solidFill>
              </a:rPr>
              <a:t>)</a:t>
            </a:r>
            <a:endParaRPr lang="en-US" sz="2200">
              <a:solidFill>
                <a:srgbClr val="FFFFFF"/>
              </a:solidFill>
            </a:endParaRPr>
          </a:p>
          <a:p>
            <a:pPr marL="514350" lvl="0" indent="-514350">
              <a:lnSpc>
                <a:spcPct val="70000"/>
              </a:lnSpc>
              <a:buFont typeface="Calibri Light"/>
              <a:buAutoNum type="arabicPeriod"/>
            </a:pPr>
            <a:r>
              <a:rPr lang="el-GR" sz="2200">
                <a:solidFill>
                  <a:srgbClr val="FFFFFF"/>
                </a:solidFill>
              </a:rPr>
              <a:t>Ινβίκτους (</a:t>
            </a:r>
            <a:r>
              <a:rPr lang="en-US" sz="2200">
                <a:solidFill>
                  <a:srgbClr val="FFFFFF"/>
                </a:solidFill>
              </a:rPr>
              <a:t>2009</a:t>
            </a:r>
            <a:r>
              <a:rPr lang="el-GR" sz="2200">
                <a:solidFill>
                  <a:srgbClr val="FFFFFF"/>
                </a:solidFill>
              </a:rPr>
              <a:t>)</a:t>
            </a:r>
            <a:endParaRPr lang="en-US" sz="2200">
              <a:solidFill>
                <a:srgbClr val="FFFFFF"/>
              </a:solidFill>
            </a:endParaRPr>
          </a:p>
          <a:p>
            <a:pPr marL="514350" lvl="0" indent="-514350">
              <a:lnSpc>
                <a:spcPct val="70000"/>
              </a:lnSpc>
              <a:buFont typeface="Calibri Light"/>
              <a:buAutoNum type="arabicPeriod"/>
            </a:pPr>
            <a:r>
              <a:rPr lang="en-US" sz="2200">
                <a:solidFill>
                  <a:srgbClr val="FFFFFF"/>
                </a:solidFill>
              </a:rPr>
              <a:t>The Bang Bang Club</a:t>
            </a:r>
            <a:r>
              <a:rPr lang="el-GR" sz="2200">
                <a:solidFill>
                  <a:srgbClr val="FFFFFF"/>
                </a:solidFill>
              </a:rPr>
              <a:t>(</a:t>
            </a:r>
            <a:r>
              <a:rPr lang="en-US" sz="2200">
                <a:solidFill>
                  <a:srgbClr val="FFFFFF"/>
                </a:solidFill>
              </a:rPr>
              <a:t>2010</a:t>
            </a:r>
            <a:r>
              <a:rPr lang="el-GR" sz="2200">
                <a:solidFill>
                  <a:srgbClr val="FFFFFF"/>
                </a:solidFill>
              </a:rPr>
              <a:t>)</a:t>
            </a:r>
            <a:endParaRPr lang="el-GR" sz="2200"/>
          </a:p>
        </p:txBody>
      </p:sp>
      <p:pic>
        <p:nvPicPr>
          <p:cNvPr id="4" name="Picture 6" descr="Tsotsi (2005) - IMDb">
            <a:extLst>
              <a:ext uri="{FF2B5EF4-FFF2-40B4-BE49-F238E27FC236}">
                <a16:creationId xmlns:a16="http://schemas.microsoft.com/office/drawing/2014/main" id="{30443ADB-9E91-4457-9804-AD604379C894}"/>
              </a:ext>
            </a:extLst>
          </p:cNvPr>
          <p:cNvPicPr>
            <a:picLocks noChangeAspect="1"/>
          </p:cNvPicPr>
          <p:nvPr/>
        </p:nvPicPr>
        <p:blipFill>
          <a:blip r:embed="rId2"/>
          <a:srcRect/>
          <a:stretch>
            <a:fillRect/>
          </a:stretch>
        </p:blipFill>
        <p:spPr>
          <a:xfrm>
            <a:off x="5475152" y="1845789"/>
            <a:ext cx="2402650" cy="3563151"/>
          </a:xfrm>
          <a:prstGeom prst="rect">
            <a:avLst/>
          </a:prstGeom>
          <a:noFill/>
          <a:ln cap="flat">
            <a:noFill/>
          </a:ln>
        </p:spPr>
      </p:pic>
      <p:pic>
        <p:nvPicPr>
          <p:cNvPr id="5" name="Picture 8" descr="Watch The Bang Bang Club | Prime Video">
            <a:extLst>
              <a:ext uri="{FF2B5EF4-FFF2-40B4-BE49-F238E27FC236}">
                <a16:creationId xmlns:a16="http://schemas.microsoft.com/office/drawing/2014/main" id="{3F628583-695B-4F11-BB31-3F88AF3131D5}"/>
              </a:ext>
            </a:extLst>
          </p:cNvPr>
          <p:cNvPicPr>
            <a:picLocks noChangeAspect="1"/>
          </p:cNvPicPr>
          <p:nvPr/>
        </p:nvPicPr>
        <p:blipFill>
          <a:blip r:embed="rId3"/>
          <a:srcRect/>
          <a:stretch>
            <a:fillRect/>
          </a:stretch>
        </p:blipFill>
        <p:spPr>
          <a:xfrm>
            <a:off x="7594878" y="1303541"/>
            <a:ext cx="4133298" cy="2323819"/>
          </a:xfrm>
          <a:prstGeom prst="rect">
            <a:avLst/>
          </a:prstGeom>
          <a:noFill/>
          <a:ln cap="flat">
            <a:noFill/>
          </a:ln>
        </p:spPr>
      </p:pic>
      <p:pic>
        <p:nvPicPr>
          <p:cNvPr id="6" name="Εικόνα 6">
            <a:extLst>
              <a:ext uri="{FF2B5EF4-FFF2-40B4-BE49-F238E27FC236}">
                <a16:creationId xmlns:a16="http://schemas.microsoft.com/office/drawing/2014/main" id="{270005BC-2CDC-4D24-BD28-28D3E1329F0F}"/>
              </a:ext>
            </a:extLst>
          </p:cNvPr>
          <p:cNvPicPr>
            <a:picLocks noChangeAspect="1"/>
          </p:cNvPicPr>
          <p:nvPr/>
        </p:nvPicPr>
        <p:blipFill>
          <a:blip r:embed="rId4"/>
          <a:stretch>
            <a:fillRect/>
          </a:stretch>
        </p:blipFill>
        <p:spPr>
          <a:xfrm>
            <a:off x="7408368" y="3360301"/>
            <a:ext cx="2154262" cy="3231389"/>
          </a:xfrm>
          <a:prstGeom prst="rect">
            <a:avLst/>
          </a:prstGeom>
          <a:noFill/>
          <a:ln cap="flat">
            <a:noFill/>
          </a:ln>
        </p:spPr>
      </p:pic>
      <p:pic>
        <p:nvPicPr>
          <p:cNvPr id="7" name="Picture 14" descr="A Long Walk To Freedom - Mandela~Nelson | Public βιβλία">
            <a:extLst>
              <a:ext uri="{FF2B5EF4-FFF2-40B4-BE49-F238E27FC236}">
                <a16:creationId xmlns:a16="http://schemas.microsoft.com/office/drawing/2014/main" id="{881F28A3-88E3-4561-8C61-BDE3A91D1323}"/>
              </a:ext>
            </a:extLst>
          </p:cNvPr>
          <p:cNvPicPr>
            <a:picLocks noChangeAspect="1"/>
          </p:cNvPicPr>
          <p:nvPr/>
        </p:nvPicPr>
        <p:blipFill>
          <a:blip r:embed="rId5"/>
          <a:srcRect/>
          <a:stretch>
            <a:fillRect/>
          </a:stretch>
        </p:blipFill>
        <p:spPr>
          <a:xfrm>
            <a:off x="9219529" y="3429000"/>
            <a:ext cx="3162690" cy="3162690"/>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str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str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str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strVal val="0"/>
                                          </p:val>
                                        </p:tav>
                                        <p:tav tm="100000">
                                          <p:val>
                                            <p:strVal val="#ppt_h"/>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str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str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500" fill="hold"/>
                                        <p:tgtEl>
                                          <p:spTgt spid="3">
                                            <p:txEl>
                                              <p:pRg st="5" end="5"/>
                                            </p:txEl>
                                          </p:spTgt>
                                        </p:tgtEl>
                                        <p:attrNameLst>
                                          <p:attrName>ppt_w</p:attrName>
                                        </p:attrNameLst>
                                      </p:cBhvr>
                                      <p:tavLst>
                                        <p:tav tm="0">
                                          <p:val>
                                            <p:strVal val="0"/>
                                          </p:val>
                                        </p:tav>
                                        <p:tav tm="100000">
                                          <p:val>
                                            <p:strVal val="#ppt_w"/>
                                          </p:val>
                                        </p:tav>
                                      </p:tavLst>
                                    </p:anim>
                                    <p:anim calcmode="lin" valueType="num">
                                      <p:cBhvr>
                                        <p:cTn id="48" dur="500" fill="hold"/>
                                        <p:tgtEl>
                                          <p:spTgt spid="3">
                                            <p:txEl>
                                              <p:pRg st="5" end="5"/>
                                            </p:txEl>
                                          </p:spTgt>
                                        </p:tgtEl>
                                        <p:attrNameLst>
                                          <p:attrName>ppt_h</p:attrName>
                                        </p:attrNameLst>
                                      </p:cBhvr>
                                      <p:tavLst>
                                        <p:tav tm="0">
                                          <p:val>
                                            <p:strVal val="0"/>
                                          </p:val>
                                        </p:tav>
                                        <p:tav tm="100000">
                                          <p:val>
                                            <p:strVal val="#ppt_h"/>
                                          </p:val>
                                        </p:tav>
                                      </p:tavLst>
                                    </p:anim>
                                    <p:animEffect transition="in" filter="fade">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500" fill="hold"/>
                                        <p:tgtEl>
                                          <p:spTgt spid="3">
                                            <p:txEl>
                                              <p:pRg st="6" end="6"/>
                                            </p:txEl>
                                          </p:spTgt>
                                        </p:tgtEl>
                                        <p:attrNameLst>
                                          <p:attrName>ppt_w</p:attrName>
                                        </p:attrNameLst>
                                      </p:cBhvr>
                                      <p:tavLst>
                                        <p:tav tm="0">
                                          <p:val>
                                            <p:strVal val="0"/>
                                          </p:val>
                                        </p:tav>
                                        <p:tav tm="100000">
                                          <p:val>
                                            <p:strVal val="#ppt_w"/>
                                          </p:val>
                                        </p:tav>
                                      </p:tavLst>
                                    </p:anim>
                                    <p:anim calcmode="lin" valueType="num">
                                      <p:cBhvr>
                                        <p:cTn id="55" dur="500" fill="hold"/>
                                        <p:tgtEl>
                                          <p:spTgt spid="3">
                                            <p:txEl>
                                              <p:pRg st="6" end="6"/>
                                            </p:txEl>
                                          </p:spTgt>
                                        </p:tgtEl>
                                        <p:attrNameLst>
                                          <p:attrName>ppt_h</p:attrName>
                                        </p:attrNameLst>
                                      </p:cBhvr>
                                      <p:tavLst>
                                        <p:tav tm="0">
                                          <p:val>
                                            <p:strVal val="0"/>
                                          </p:val>
                                        </p:tav>
                                        <p:tav tm="100000">
                                          <p:val>
                                            <p:strVal val="#ppt_h"/>
                                          </p:val>
                                        </p:tav>
                                      </p:tavLst>
                                    </p:anim>
                                    <p:animEffect transition="in" filter="fade">
                                      <p:cBhvr>
                                        <p:cTn id="56" dur="5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500" fill="hold"/>
                                        <p:tgtEl>
                                          <p:spTgt spid="3">
                                            <p:txEl>
                                              <p:pRg st="7" end="7"/>
                                            </p:txEl>
                                          </p:spTgt>
                                        </p:tgtEl>
                                        <p:attrNameLst>
                                          <p:attrName>ppt_w</p:attrName>
                                        </p:attrNameLst>
                                      </p:cBhvr>
                                      <p:tavLst>
                                        <p:tav tm="0">
                                          <p:val>
                                            <p:strVal val="0"/>
                                          </p:val>
                                        </p:tav>
                                        <p:tav tm="100000">
                                          <p:val>
                                            <p:strVal val="#ppt_w"/>
                                          </p:val>
                                        </p:tav>
                                      </p:tavLst>
                                    </p:anim>
                                    <p:anim calcmode="lin" valueType="num">
                                      <p:cBhvr>
                                        <p:cTn id="62" dur="500" fill="hold"/>
                                        <p:tgtEl>
                                          <p:spTgt spid="3">
                                            <p:txEl>
                                              <p:pRg st="7" end="7"/>
                                            </p:txEl>
                                          </p:spTgt>
                                        </p:tgtEl>
                                        <p:attrNameLst>
                                          <p:attrName>ppt_h</p:attrName>
                                        </p:attrNameLst>
                                      </p:cBhvr>
                                      <p:tavLst>
                                        <p:tav tm="0">
                                          <p:val>
                                            <p:strVal val="0"/>
                                          </p:val>
                                        </p:tav>
                                        <p:tav tm="100000">
                                          <p:val>
                                            <p:strVal val="#ppt_h"/>
                                          </p:val>
                                        </p:tav>
                                      </p:tavLst>
                                    </p:anim>
                                    <p:animEffect transition="in" filter="fade">
                                      <p:cBhvr>
                                        <p:cTn id="63" dur="5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500" fill="hold"/>
                                        <p:tgtEl>
                                          <p:spTgt spid="3">
                                            <p:txEl>
                                              <p:pRg st="8" end="8"/>
                                            </p:txEl>
                                          </p:spTgt>
                                        </p:tgtEl>
                                        <p:attrNameLst>
                                          <p:attrName>ppt_w</p:attrName>
                                        </p:attrNameLst>
                                      </p:cBhvr>
                                      <p:tavLst>
                                        <p:tav tm="0">
                                          <p:val>
                                            <p:strVal val="0"/>
                                          </p:val>
                                        </p:tav>
                                        <p:tav tm="100000">
                                          <p:val>
                                            <p:strVal val="#ppt_w"/>
                                          </p:val>
                                        </p:tav>
                                      </p:tavLst>
                                    </p:anim>
                                    <p:anim calcmode="lin" valueType="num">
                                      <p:cBhvr>
                                        <p:cTn id="69" dur="500" fill="hold"/>
                                        <p:tgtEl>
                                          <p:spTgt spid="3">
                                            <p:txEl>
                                              <p:pRg st="8" end="8"/>
                                            </p:txEl>
                                          </p:spTgt>
                                        </p:tgtEl>
                                        <p:attrNameLst>
                                          <p:attrName>ppt_h</p:attrName>
                                        </p:attrNameLst>
                                      </p:cBhvr>
                                      <p:tavLst>
                                        <p:tav tm="0">
                                          <p:val>
                                            <p:strVal val="0"/>
                                          </p:val>
                                        </p:tav>
                                        <p:tav tm="100000">
                                          <p:val>
                                            <p:strVal val="#ppt_h"/>
                                          </p:val>
                                        </p:tav>
                                      </p:tavLst>
                                    </p:anim>
                                    <p:animEffect transition="in" filter="fade">
                                      <p:cBhvr>
                                        <p:cTn id="70" dur="500"/>
                                        <p:tgtEl>
                                          <p:spTgt spid="3">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p:cTn id="75" dur="500" fill="hold"/>
                                        <p:tgtEl>
                                          <p:spTgt spid="3">
                                            <p:txEl>
                                              <p:pRg st="9" end="9"/>
                                            </p:txEl>
                                          </p:spTgt>
                                        </p:tgtEl>
                                        <p:attrNameLst>
                                          <p:attrName>ppt_w</p:attrName>
                                        </p:attrNameLst>
                                      </p:cBhvr>
                                      <p:tavLst>
                                        <p:tav tm="0">
                                          <p:val>
                                            <p:strVal val="0"/>
                                          </p:val>
                                        </p:tav>
                                        <p:tav tm="100000">
                                          <p:val>
                                            <p:strVal val="#ppt_w"/>
                                          </p:val>
                                        </p:tav>
                                      </p:tavLst>
                                    </p:anim>
                                    <p:anim calcmode="lin" valueType="num">
                                      <p:cBhvr>
                                        <p:cTn id="76" dur="500" fill="hold"/>
                                        <p:tgtEl>
                                          <p:spTgt spid="3">
                                            <p:txEl>
                                              <p:pRg st="9" end="9"/>
                                            </p:txEl>
                                          </p:spTgt>
                                        </p:tgtEl>
                                        <p:attrNameLst>
                                          <p:attrName>ppt_h</p:attrName>
                                        </p:attrNameLst>
                                      </p:cBhvr>
                                      <p:tavLst>
                                        <p:tav tm="0">
                                          <p:val>
                                            <p:strVal val="0"/>
                                          </p:val>
                                        </p:tav>
                                        <p:tav tm="100000">
                                          <p:val>
                                            <p:strVal val="#ppt_h"/>
                                          </p:val>
                                        </p:tav>
                                      </p:tavLst>
                                    </p:anim>
                                    <p:animEffect transition="in" filter="fade">
                                      <p:cBhvr>
                                        <p:cTn id="77" dur="500"/>
                                        <p:tgtEl>
                                          <p:spTgt spid="3">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3">
                                            <p:txEl>
                                              <p:pRg st="10" end="10"/>
                                            </p:txEl>
                                          </p:spTgt>
                                        </p:tgtEl>
                                        <p:attrNameLst>
                                          <p:attrName>style.visibility</p:attrName>
                                        </p:attrNameLst>
                                      </p:cBhvr>
                                      <p:to>
                                        <p:strVal val="visible"/>
                                      </p:to>
                                    </p:set>
                                    <p:anim calcmode="lin" valueType="num">
                                      <p:cBhvr>
                                        <p:cTn id="82" dur="500" fill="hold"/>
                                        <p:tgtEl>
                                          <p:spTgt spid="3">
                                            <p:txEl>
                                              <p:pRg st="10" end="10"/>
                                            </p:txEl>
                                          </p:spTgt>
                                        </p:tgtEl>
                                        <p:attrNameLst>
                                          <p:attrName>ppt_w</p:attrName>
                                        </p:attrNameLst>
                                      </p:cBhvr>
                                      <p:tavLst>
                                        <p:tav tm="0">
                                          <p:val>
                                            <p:strVal val="0"/>
                                          </p:val>
                                        </p:tav>
                                        <p:tav tm="100000">
                                          <p:val>
                                            <p:strVal val="#ppt_w"/>
                                          </p:val>
                                        </p:tav>
                                      </p:tavLst>
                                    </p:anim>
                                    <p:anim calcmode="lin" valueType="num">
                                      <p:cBhvr>
                                        <p:cTn id="83" dur="500" fill="hold"/>
                                        <p:tgtEl>
                                          <p:spTgt spid="3">
                                            <p:txEl>
                                              <p:pRg st="10" end="10"/>
                                            </p:txEl>
                                          </p:spTgt>
                                        </p:tgtEl>
                                        <p:attrNameLst>
                                          <p:attrName>ppt_h</p:attrName>
                                        </p:attrNameLst>
                                      </p:cBhvr>
                                      <p:tavLst>
                                        <p:tav tm="0">
                                          <p:val>
                                            <p:strVal val="0"/>
                                          </p:val>
                                        </p:tav>
                                        <p:tav tm="100000">
                                          <p:val>
                                            <p:strVal val="#ppt_h"/>
                                          </p:val>
                                        </p:tav>
                                      </p:tavLst>
                                    </p:anim>
                                    <p:animEffect transition="in" filter="fade">
                                      <p:cBhvr>
                                        <p:cTn id="84" dur="500"/>
                                        <p:tgtEl>
                                          <p:spTgt spid="3">
                                            <p:txEl>
                                              <p:pRg st="10" end="1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wipe(down)">
                                      <p:cBhvr>
                                        <p:cTn id="89" dur="580">
                                          <p:stCondLst>
                                            <p:cond delay="0"/>
                                          </p:stCondLst>
                                        </p:cTn>
                                        <p:tgtEl>
                                          <p:spTgt spid="5"/>
                                        </p:tgtEl>
                                      </p:cBhvr>
                                    </p:animEffect>
                                    <p:anim calcmode="lin" valueType="num">
                                      <p:cBhvr>
                                        <p:cTn id="90" dur="1822">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1" dur="664">
                                          <p:stCondLst>
                                            <p:cond delay="0"/>
                                          </p:stCondLst>
                                        </p:cTn>
                                        <p:tgtEl>
                                          <p:spTgt spid="5"/>
                                        </p:tgtEl>
                                        <p:attrNameLst>
                                          <p:attrName>ppt_y</p:attrName>
                                        </p:attrNameLst>
                                      </p:cBhvr>
                                      <p:tavLst>
                                        <p:tav tm="0" fmla="#ppt_y-sin(pi*$)/3">
                                          <p:val>
                                            <p:strVal val="0,5"/>
                                          </p:val>
                                        </p:tav>
                                        <p:tav tm="100000">
                                          <p:val>
                                            <p:strVal val="1"/>
                                          </p:val>
                                        </p:tav>
                                      </p:tavLst>
                                    </p:anim>
                                    <p:anim calcmode="lin" valueType="num">
                                      <p:cBhvr>
                                        <p:cTn id="92" dur="664">
                                          <p:stCondLst>
                                            <p:cond delay="664"/>
                                          </p:stCondLst>
                                        </p:cTn>
                                        <p:tgtEl>
                                          <p:spTgt spid="5"/>
                                        </p:tgtEl>
                                        <p:attrNameLst>
                                          <p:attrName>ppt_y</p:attrName>
                                        </p:attrNameLst>
                                      </p:cBhvr>
                                      <p:tavLst>
                                        <p:tav tm="0" fmla="#ppt_y-sin(pi*$)/9">
                                          <p:val>
                                            <p:strVal val="0"/>
                                          </p:val>
                                        </p:tav>
                                        <p:tav tm="100000">
                                          <p:val>
                                            <p:strVal val="1"/>
                                          </p:val>
                                        </p:tav>
                                      </p:tavLst>
                                    </p:anim>
                                    <p:anim calcmode="lin" valueType="num">
                                      <p:cBhvr>
                                        <p:cTn id="93" dur="332">
                                          <p:stCondLst>
                                            <p:cond delay="1324"/>
                                          </p:stCondLst>
                                        </p:cTn>
                                        <p:tgtEl>
                                          <p:spTgt spid="5"/>
                                        </p:tgtEl>
                                        <p:attrNameLst>
                                          <p:attrName>ppt_y</p:attrName>
                                        </p:attrNameLst>
                                      </p:cBhvr>
                                      <p:tavLst>
                                        <p:tav tm="0" fmla="#ppt_y-sin(pi*$)/27">
                                          <p:val>
                                            <p:strVal val="0"/>
                                          </p:val>
                                        </p:tav>
                                        <p:tav tm="100000">
                                          <p:val>
                                            <p:strVal val="1"/>
                                          </p:val>
                                        </p:tav>
                                      </p:tavLst>
                                    </p:anim>
                                    <p:anim calcmode="lin" valueType="num">
                                      <p:cBhvr>
                                        <p:cTn id="94" dur="164">
                                          <p:stCondLst>
                                            <p:cond delay="1656"/>
                                          </p:stCondLst>
                                        </p:cTn>
                                        <p:tgtEl>
                                          <p:spTgt spid="5"/>
                                        </p:tgtEl>
                                        <p:attrNameLst>
                                          <p:attrName>ppt_y</p:attrName>
                                        </p:attrNameLst>
                                      </p:cBhvr>
                                      <p:tavLst>
                                        <p:tav tm="0" fmla="#ppt_y-sin(pi*$)/81">
                                          <p:val>
                                            <p:strVal val="0"/>
                                          </p:val>
                                        </p:tav>
                                        <p:tav tm="100000">
                                          <p:val>
                                            <p:strVal val="1"/>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down)">
                                      <p:cBhvr>
                                        <p:cTn id="99" dur="580">
                                          <p:stCondLst>
                                            <p:cond delay="0"/>
                                          </p:stCondLst>
                                        </p:cTn>
                                        <p:tgtEl>
                                          <p:spTgt spid="4"/>
                                        </p:tgtEl>
                                      </p:cBhvr>
                                    </p:animEffect>
                                    <p:anim calcmode="lin" valueType="num">
                                      <p:cBhvr>
                                        <p:cTn id="100" dur="1822">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01" dur="664">
                                          <p:stCondLst>
                                            <p:cond delay="0"/>
                                          </p:stCondLst>
                                        </p:cTn>
                                        <p:tgtEl>
                                          <p:spTgt spid="4"/>
                                        </p:tgtEl>
                                        <p:attrNameLst>
                                          <p:attrName>ppt_y</p:attrName>
                                        </p:attrNameLst>
                                      </p:cBhvr>
                                      <p:tavLst>
                                        <p:tav tm="0" fmla="#ppt_y-sin(pi*$)/3">
                                          <p:val>
                                            <p:strVal val="0,5"/>
                                          </p:val>
                                        </p:tav>
                                        <p:tav tm="100000">
                                          <p:val>
                                            <p:strVal val="1"/>
                                          </p:val>
                                        </p:tav>
                                      </p:tavLst>
                                    </p:anim>
                                    <p:anim calcmode="lin" valueType="num">
                                      <p:cBhvr>
                                        <p:cTn id="102" dur="664">
                                          <p:stCondLst>
                                            <p:cond delay="664"/>
                                          </p:stCondLst>
                                        </p:cTn>
                                        <p:tgtEl>
                                          <p:spTgt spid="4"/>
                                        </p:tgtEl>
                                        <p:attrNameLst>
                                          <p:attrName>ppt_y</p:attrName>
                                        </p:attrNameLst>
                                      </p:cBhvr>
                                      <p:tavLst>
                                        <p:tav tm="0" fmla="#ppt_y-sin(pi*$)/9">
                                          <p:val>
                                            <p:strVal val="0"/>
                                          </p:val>
                                        </p:tav>
                                        <p:tav tm="100000">
                                          <p:val>
                                            <p:strVal val="1"/>
                                          </p:val>
                                        </p:tav>
                                      </p:tavLst>
                                    </p:anim>
                                    <p:anim calcmode="lin" valueType="num">
                                      <p:cBhvr>
                                        <p:cTn id="103" dur="332">
                                          <p:stCondLst>
                                            <p:cond delay="1324"/>
                                          </p:stCondLst>
                                        </p:cTn>
                                        <p:tgtEl>
                                          <p:spTgt spid="4"/>
                                        </p:tgtEl>
                                        <p:attrNameLst>
                                          <p:attrName>ppt_y</p:attrName>
                                        </p:attrNameLst>
                                      </p:cBhvr>
                                      <p:tavLst>
                                        <p:tav tm="0" fmla="#ppt_y-sin(pi*$)/27">
                                          <p:val>
                                            <p:strVal val="0"/>
                                          </p:val>
                                        </p:tav>
                                        <p:tav tm="100000">
                                          <p:val>
                                            <p:strVal val="1"/>
                                          </p:val>
                                        </p:tav>
                                      </p:tavLst>
                                    </p:anim>
                                    <p:anim calcmode="lin" valueType="num">
                                      <p:cBhvr>
                                        <p:cTn id="104" dur="164">
                                          <p:stCondLst>
                                            <p:cond delay="1656"/>
                                          </p:stCondLst>
                                        </p:cTn>
                                        <p:tgtEl>
                                          <p:spTgt spid="4"/>
                                        </p:tgtEl>
                                        <p:attrNameLst>
                                          <p:attrName>ppt_y</p:attrName>
                                        </p:attrNameLst>
                                      </p:cBhvr>
                                      <p:tavLst>
                                        <p:tav tm="0" fmla="#ppt_y-sin(pi*$)/81">
                                          <p:val>
                                            <p:strVal val="0"/>
                                          </p:val>
                                        </p:tav>
                                        <p:tav tm="100000">
                                          <p:val>
                                            <p:strVal val="1"/>
                                          </p:val>
                                        </p:tav>
                                      </p:tavLst>
                                    </p:anim>
                                  </p:child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wipe(down)">
                                      <p:cBhvr>
                                        <p:cTn id="109" dur="580">
                                          <p:stCondLst>
                                            <p:cond delay="0"/>
                                          </p:stCondLst>
                                        </p:cTn>
                                        <p:tgtEl>
                                          <p:spTgt spid="6"/>
                                        </p:tgtEl>
                                      </p:cBhvr>
                                    </p:animEffect>
                                    <p:anim calcmode="lin" valueType="num">
                                      <p:cBhvr>
                                        <p:cTn id="110" dur="1822">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1" dur="664">
                                          <p:stCondLst>
                                            <p:cond delay="0"/>
                                          </p:stCondLst>
                                        </p:cTn>
                                        <p:tgtEl>
                                          <p:spTgt spid="6"/>
                                        </p:tgtEl>
                                        <p:attrNameLst>
                                          <p:attrName>ppt_y</p:attrName>
                                        </p:attrNameLst>
                                      </p:cBhvr>
                                      <p:tavLst>
                                        <p:tav tm="0" fmla="#ppt_y-sin(pi*$)/3">
                                          <p:val>
                                            <p:strVal val="0,5"/>
                                          </p:val>
                                        </p:tav>
                                        <p:tav tm="100000">
                                          <p:val>
                                            <p:strVal val="1"/>
                                          </p:val>
                                        </p:tav>
                                      </p:tavLst>
                                    </p:anim>
                                    <p:anim calcmode="lin" valueType="num">
                                      <p:cBhvr>
                                        <p:cTn id="112" dur="664">
                                          <p:stCondLst>
                                            <p:cond delay="664"/>
                                          </p:stCondLst>
                                        </p:cTn>
                                        <p:tgtEl>
                                          <p:spTgt spid="6"/>
                                        </p:tgtEl>
                                        <p:attrNameLst>
                                          <p:attrName>ppt_y</p:attrName>
                                        </p:attrNameLst>
                                      </p:cBhvr>
                                      <p:tavLst>
                                        <p:tav tm="0" fmla="#ppt_y-sin(pi*$)/9">
                                          <p:val>
                                            <p:strVal val="0"/>
                                          </p:val>
                                        </p:tav>
                                        <p:tav tm="100000">
                                          <p:val>
                                            <p:strVal val="1"/>
                                          </p:val>
                                        </p:tav>
                                      </p:tavLst>
                                    </p:anim>
                                    <p:anim calcmode="lin" valueType="num">
                                      <p:cBhvr>
                                        <p:cTn id="113" dur="332">
                                          <p:stCondLst>
                                            <p:cond delay="1324"/>
                                          </p:stCondLst>
                                        </p:cTn>
                                        <p:tgtEl>
                                          <p:spTgt spid="6"/>
                                        </p:tgtEl>
                                        <p:attrNameLst>
                                          <p:attrName>ppt_y</p:attrName>
                                        </p:attrNameLst>
                                      </p:cBhvr>
                                      <p:tavLst>
                                        <p:tav tm="0" fmla="#ppt_y-sin(pi*$)/27">
                                          <p:val>
                                            <p:strVal val="0"/>
                                          </p:val>
                                        </p:tav>
                                        <p:tav tm="100000">
                                          <p:val>
                                            <p:strVal val="1"/>
                                          </p:val>
                                        </p:tav>
                                      </p:tavLst>
                                    </p:anim>
                                    <p:anim calcmode="lin" valueType="num">
                                      <p:cBhvr>
                                        <p:cTn id="114" dur="164">
                                          <p:stCondLst>
                                            <p:cond delay="1656"/>
                                          </p:stCondLst>
                                        </p:cTn>
                                        <p:tgtEl>
                                          <p:spTgt spid="6"/>
                                        </p:tgtEl>
                                        <p:attrNameLst>
                                          <p:attrName>ppt_y</p:attrName>
                                        </p:attrNameLst>
                                      </p:cBhvr>
                                      <p:tavLst>
                                        <p:tav tm="0" fmla="#ppt_y-sin(pi*$)/81">
                                          <p:val>
                                            <p:strVal val="0"/>
                                          </p:val>
                                        </p:tav>
                                        <p:tav tm="100000">
                                          <p:val>
                                            <p:strVal val="1"/>
                                          </p:val>
                                        </p:tav>
                                      </p:tavLst>
                                    </p:anim>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down)">
                                      <p:cBhvr>
                                        <p:cTn id="119" dur="580">
                                          <p:stCondLst>
                                            <p:cond delay="0"/>
                                          </p:stCondLst>
                                        </p:cTn>
                                        <p:tgtEl>
                                          <p:spTgt spid="7"/>
                                        </p:tgtEl>
                                      </p:cBhvr>
                                    </p:animEffect>
                                    <p:anim calcmode="lin" valueType="num">
                                      <p:cBhvr>
                                        <p:cTn id="120" dur="1822">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1" dur="664">
                                          <p:stCondLst>
                                            <p:cond delay="0"/>
                                          </p:stCondLst>
                                        </p:cTn>
                                        <p:tgtEl>
                                          <p:spTgt spid="7"/>
                                        </p:tgtEl>
                                        <p:attrNameLst>
                                          <p:attrName>ppt_y</p:attrName>
                                        </p:attrNameLst>
                                      </p:cBhvr>
                                      <p:tavLst>
                                        <p:tav tm="0" fmla="#ppt_y-sin(pi*$)/3">
                                          <p:val>
                                            <p:strVal val="0,5"/>
                                          </p:val>
                                        </p:tav>
                                        <p:tav tm="100000">
                                          <p:val>
                                            <p:strVal val="1"/>
                                          </p:val>
                                        </p:tav>
                                      </p:tavLst>
                                    </p:anim>
                                    <p:anim calcmode="lin" valueType="num">
                                      <p:cBhvr>
                                        <p:cTn id="122" dur="664">
                                          <p:stCondLst>
                                            <p:cond delay="664"/>
                                          </p:stCondLst>
                                        </p:cTn>
                                        <p:tgtEl>
                                          <p:spTgt spid="7"/>
                                        </p:tgtEl>
                                        <p:attrNameLst>
                                          <p:attrName>ppt_y</p:attrName>
                                        </p:attrNameLst>
                                      </p:cBhvr>
                                      <p:tavLst>
                                        <p:tav tm="0" fmla="#ppt_y-sin(pi*$)/9">
                                          <p:val>
                                            <p:strVal val="0"/>
                                          </p:val>
                                        </p:tav>
                                        <p:tav tm="100000">
                                          <p:val>
                                            <p:strVal val="1"/>
                                          </p:val>
                                        </p:tav>
                                      </p:tavLst>
                                    </p:anim>
                                    <p:anim calcmode="lin" valueType="num">
                                      <p:cBhvr>
                                        <p:cTn id="123" dur="332">
                                          <p:stCondLst>
                                            <p:cond delay="1324"/>
                                          </p:stCondLst>
                                        </p:cTn>
                                        <p:tgtEl>
                                          <p:spTgt spid="7"/>
                                        </p:tgtEl>
                                        <p:attrNameLst>
                                          <p:attrName>ppt_y</p:attrName>
                                        </p:attrNameLst>
                                      </p:cBhvr>
                                      <p:tavLst>
                                        <p:tav tm="0" fmla="#ppt_y-sin(pi*$)/27">
                                          <p:val>
                                            <p:strVal val="0"/>
                                          </p:val>
                                        </p:tav>
                                        <p:tav tm="100000">
                                          <p:val>
                                            <p:strVal val="1"/>
                                          </p:val>
                                        </p:tav>
                                      </p:tavLst>
                                    </p:anim>
                                    <p:anim calcmode="lin" valueType="num">
                                      <p:cBhvr>
                                        <p:cTn id="124" dur="164">
                                          <p:stCondLst>
                                            <p:cond delay="1656"/>
                                          </p:stCondLst>
                                        </p:cTn>
                                        <p:tgtEl>
                                          <p:spTgt spid="7"/>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8">
    <p:bg>
      <p:bgPr>
        <a:solidFill>
          <a:srgbClr val="000000"/>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269DB-1792-49EE-BB89-79F307F09D65}"/>
              </a:ext>
            </a:extLst>
          </p:cNvPr>
          <p:cNvSpPr txBox="1">
            <a:spLocks noGrp="1"/>
          </p:cNvSpPr>
          <p:nvPr>
            <p:ph type="title"/>
          </p:nvPr>
        </p:nvSpPr>
        <p:spPr/>
        <p:txBody>
          <a:bodyPr/>
          <a:lstStyle/>
          <a:p>
            <a:pPr lvl="0"/>
            <a:r>
              <a:rPr lang="el-GR" sz="3200">
                <a:solidFill>
                  <a:srgbClr val="FFFFFF"/>
                </a:solidFill>
                <a:latin typeface="MS Gothic" pitchFamily="49"/>
                <a:ea typeface="MS Gothic" pitchFamily="49"/>
              </a:rPr>
              <a:t>ΤΟ ΑΠΑΡΤΧΑΙΝΤ ΣΕ ΆΛΛΕΣ ΧΩΡΕΣ</a:t>
            </a:r>
          </a:p>
        </p:txBody>
      </p:sp>
      <p:sp>
        <p:nvSpPr>
          <p:cNvPr id="3" name="Θέση περιεχομένου 2">
            <a:extLst>
              <a:ext uri="{FF2B5EF4-FFF2-40B4-BE49-F238E27FC236}">
                <a16:creationId xmlns:a16="http://schemas.microsoft.com/office/drawing/2014/main" id="{035FE1A3-D11A-4A83-8035-0E512380DC93}"/>
              </a:ext>
            </a:extLst>
          </p:cNvPr>
          <p:cNvSpPr txBox="1">
            <a:spLocks noGrp="1"/>
          </p:cNvSpPr>
          <p:nvPr>
            <p:ph idx="1"/>
          </p:nvPr>
        </p:nvSpPr>
        <p:spPr>
          <a:xfrm>
            <a:off x="8050697" y="1441176"/>
            <a:ext cx="3511204" cy="4840358"/>
          </a:xfrm>
        </p:spPr>
        <p:txBody>
          <a:bodyPr/>
          <a:lstStyle/>
          <a:p>
            <a:pPr marL="0" lvl="0" indent="0">
              <a:buNone/>
            </a:pPr>
            <a:r>
              <a:rPr lang="el-GR" sz="2400">
                <a:solidFill>
                  <a:srgbClr val="FFFFFF"/>
                </a:solidFill>
              </a:rPr>
              <a:t>Το απαρτχάιντ εφαρμόστηκε επίσης από το 1959 μέχρι το 1979 και στη Νοτιοδυτική Αφρική, σημερινή Ναμίμπια. Κατά τη δεκαετία του '80, υπήρξαν σταδιακές μεταρρυθμίσεις, με τη θέσπιση πολιτικών δικαιωμάτων στους "Ινδούς" και στους "Μιγάδες", μέχρι που καταργήθηκε ως καθεστώς το 1991.</a:t>
            </a:r>
          </a:p>
          <a:p>
            <a:pPr marL="0" lvl="0" indent="0">
              <a:buNone/>
            </a:pPr>
            <a:endParaRPr lang="el-GR" sz="2400">
              <a:solidFill>
                <a:srgbClr val="FFFFFF"/>
              </a:solidFill>
            </a:endParaRPr>
          </a:p>
        </p:txBody>
      </p:sp>
      <p:pic>
        <p:nvPicPr>
          <p:cNvPr id="4" name="Picture 8" descr="Η ιστορία του Απαρτχάιντ | αρχείο real news, διεθνή | Real.gr">
            <a:extLst>
              <a:ext uri="{FF2B5EF4-FFF2-40B4-BE49-F238E27FC236}">
                <a16:creationId xmlns:a16="http://schemas.microsoft.com/office/drawing/2014/main" id="{C7AB5211-A4C4-4A5B-B38A-4305B09ABCEF}"/>
              </a:ext>
            </a:extLst>
          </p:cNvPr>
          <p:cNvPicPr>
            <a:picLocks noChangeAspect="1"/>
          </p:cNvPicPr>
          <p:nvPr/>
        </p:nvPicPr>
        <p:blipFill>
          <a:blip r:embed="rId2"/>
          <a:srcRect/>
          <a:stretch>
            <a:fillRect/>
          </a:stretch>
        </p:blipFill>
        <p:spPr>
          <a:xfrm>
            <a:off x="630103" y="1588614"/>
            <a:ext cx="3683477" cy="2446970"/>
          </a:xfrm>
          <a:prstGeom prst="rect">
            <a:avLst/>
          </a:prstGeom>
          <a:noFill/>
          <a:ln cap="flat">
            <a:noFill/>
          </a:ln>
        </p:spPr>
      </p:pic>
      <p:pic>
        <p:nvPicPr>
          <p:cNvPr id="5" name="Picture 14" descr="η γεννηση του &quot;απαρτχαιντ&quot;">
            <a:extLst>
              <a:ext uri="{FF2B5EF4-FFF2-40B4-BE49-F238E27FC236}">
                <a16:creationId xmlns:a16="http://schemas.microsoft.com/office/drawing/2014/main" id="{BFA62E33-B67C-4D9E-BBBB-A2CD6B6FF517}"/>
              </a:ext>
            </a:extLst>
          </p:cNvPr>
          <p:cNvPicPr>
            <a:picLocks noChangeAspect="1"/>
          </p:cNvPicPr>
          <p:nvPr/>
        </p:nvPicPr>
        <p:blipFill>
          <a:blip r:embed="rId3"/>
          <a:srcRect/>
          <a:stretch>
            <a:fillRect/>
          </a:stretch>
        </p:blipFill>
        <p:spPr>
          <a:xfrm>
            <a:off x="2249350" y="3477390"/>
            <a:ext cx="5493230" cy="306599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p:stCondLst>
                                            <p:cond delay="0"/>
                                          </p:stCondLst>
                                        </p:cTn>
                                        <p:tgtEl>
                                          <p:spTgt spid="4"/>
                                        </p:tgtEl>
                                        <p:attrNameLst>
                                          <p:attrName>ppt_y</p:attrName>
                                        </p:attrNameLst>
                                      </p:cBhvr>
                                      <p:tavLst>
                                        <p:tav tm="0" fmla="#ppt_y-sin(pi*$)/3">
                                          <p:val>
                                            <p:strVal val="0,5"/>
                                          </p:val>
                                        </p:tav>
                                        <p:tav tm="100000">
                                          <p:val>
                                            <p:strVal val="1"/>
                                          </p:val>
                                        </p:tav>
                                      </p:tavLst>
                                    </p:anim>
                                    <p:anim calcmode="lin" valueType="num">
                                      <p:cBhvr>
                                        <p:cTn id="23" dur="664">
                                          <p:stCondLst>
                                            <p:cond delay="664"/>
                                          </p:stCondLst>
                                        </p:cTn>
                                        <p:tgtEl>
                                          <p:spTgt spid="4"/>
                                        </p:tgtEl>
                                        <p:attrNameLst>
                                          <p:attrName>ppt_y</p:attrName>
                                        </p:attrNameLst>
                                      </p:cBhvr>
                                      <p:tavLst>
                                        <p:tav tm="0" fmla="#ppt_y-sin(pi*$)/9">
                                          <p:val>
                                            <p:strVal val="0"/>
                                          </p:val>
                                        </p:tav>
                                        <p:tav tm="100000">
                                          <p:val>
                                            <p:strVal val="1"/>
                                          </p:val>
                                        </p:tav>
                                      </p:tavLst>
                                    </p:anim>
                                    <p:anim calcmode="lin" valueType="num">
                                      <p:cBhvr>
                                        <p:cTn id="24" dur="332">
                                          <p:stCondLst>
                                            <p:cond delay="1324"/>
                                          </p:stCondLst>
                                        </p:cTn>
                                        <p:tgtEl>
                                          <p:spTgt spid="4"/>
                                        </p:tgtEl>
                                        <p:attrNameLst>
                                          <p:attrName>ppt_y</p:attrName>
                                        </p:attrNameLst>
                                      </p:cBhvr>
                                      <p:tavLst>
                                        <p:tav tm="0" fmla="#ppt_y-sin(pi*$)/27">
                                          <p:val>
                                            <p:strVal val="0"/>
                                          </p:val>
                                        </p:tav>
                                        <p:tav tm="100000">
                                          <p:val>
                                            <p:strVal val="1"/>
                                          </p:val>
                                        </p:tav>
                                      </p:tavLst>
                                    </p:anim>
                                    <p:anim calcmode="lin" valueType="num">
                                      <p:cBhvr>
                                        <p:cTn id="25" dur="164">
                                          <p:stCondLst>
                                            <p:cond delay="1656"/>
                                          </p:stCondLst>
                                        </p:cTn>
                                        <p:tgtEl>
                                          <p:spTgt spid="4"/>
                                        </p:tgtEl>
                                        <p:attrNameLst>
                                          <p:attrName>ppt_y</p:attrName>
                                        </p:attrNameLst>
                                      </p:cBhvr>
                                      <p:tavLst>
                                        <p:tav tm="0" fmla="#ppt_y-sin(pi*$)/81">
                                          <p:val>
                                            <p:strVal val="0"/>
                                          </p:val>
                                        </p:tav>
                                        <p:tav tm="100000">
                                          <p:val>
                                            <p:strVal val="1"/>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p:stCondLst>
                                            <p:cond delay="0"/>
                                          </p:stCondLst>
                                        </p:cTn>
                                        <p:tgtEl>
                                          <p:spTgt spid="5"/>
                                        </p:tgtEl>
                                        <p:attrNameLst>
                                          <p:attrName>ppt_y</p:attrName>
                                        </p:attrNameLst>
                                      </p:cBhvr>
                                      <p:tavLst>
                                        <p:tav tm="0" fmla="#ppt_y-sin(pi*$)/3">
                                          <p:val>
                                            <p:strVal val="0,5"/>
                                          </p:val>
                                        </p:tav>
                                        <p:tav tm="100000">
                                          <p:val>
                                            <p:strVal val="1"/>
                                          </p:val>
                                        </p:tav>
                                      </p:tavLst>
                                    </p:anim>
                                    <p:anim calcmode="lin" valueType="num">
                                      <p:cBhvr>
                                        <p:cTn id="33" dur="664">
                                          <p:stCondLst>
                                            <p:cond delay="664"/>
                                          </p:stCondLst>
                                        </p:cTn>
                                        <p:tgtEl>
                                          <p:spTgt spid="5"/>
                                        </p:tgtEl>
                                        <p:attrNameLst>
                                          <p:attrName>ppt_y</p:attrName>
                                        </p:attrNameLst>
                                      </p:cBhvr>
                                      <p:tavLst>
                                        <p:tav tm="0" fmla="#ppt_y-sin(pi*$)/9">
                                          <p:val>
                                            <p:strVal val="0"/>
                                          </p:val>
                                        </p:tav>
                                        <p:tav tm="100000">
                                          <p:val>
                                            <p:strVal val="1"/>
                                          </p:val>
                                        </p:tav>
                                      </p:tavLst>
                                    </p:anim>
                                    <p:anim calcmode="lin" valueType="num">
                                      <p:cBhvr>
                                        <p:cTn id="34" dur="332">
                                          <p:stCondLst>
                                            <p:cond delay="1324"/>
                                          </p:stCondLst>
                                        </p:cTn>
                                        <p:tgtEl>
                                          <p:spTgt spid="5"/>
                                        </p:tgtEl>
                                        <p:attrNameLst>
                                          <p:attrName>ppt_y</p:attrName>
                                        </p:attrNameLst>
                                      </p:cBhvr>
                                      <p:tavLst>
                                        <p:tav tm="0" fmla="#ppt_y-sin(pi*$)/27">
                                          <p:val>
                                            <p:strVal val="0"/>
                                          </p:val>
                                        </p:tav>
                                        <p:tav tm="100000">
                                          <p:val>
                                            <p:strVal val="1"/>
                                          </p:val>
                                        </p:tav>
                                      </p:tavLst>
                                    </p:anim>
                                    <p:anim calcmode="lin" valueType="num">
                                      <p:cBhvr>
                                        <p:cTn id="35" dur="164">
                                          <p:stCondLst>
                                            <p:cond delay="1656"/>
                                          </p:stCondLst>
                                        </p:cTn>
                                        <p:tgtEl>
                                          <p:spTgt spid="5"/>
                                        </p:tgtEl>
                                        <p:attrNameLst>
                                          <p:attrName>ppt_y</p:attrName>
                                        </p:attrNameLst>
                                      </p:cBhvr>
                                      <p:tavLst>
                                        <p:tav tm="0" fmla="#ppt_y-sin(pi*$)/81">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name="Slide4">
    <p:bg>
      <p:bgPr>
        <a:solidFill>
          <a:srgbClr val="000000"/>
        </a:solidFill>
        <a:effectLst/>
      </p:bgPr>
    </p:bg>
    <p:spTree>
      <p:nvGrpSpPr>
        <p:cNvPr id="1" name=""/>
        <p:cNvGrpSpPr/>
        <p:nvPr/>
      </p:nvGrpSpPr>
      <p:grpSpPr>
        <a:xfrm>
          <a:off x="0" y="0"/>
          <a:ext cx="0" cy="0"/>
          <a:chOff x="0" y="0"/>
          <a:chExt cx="0" cy="0"/>
        </a:xfrm>
      </p:grpSpPr>
      <p:sp>
        <p:nvSpPr>
          <p:cNvPr id="2" name="Τίτλος 5">
            <a:extLst>
              <a:ext uri="{FF2B5EF4-FFF2-40B4-BE49-F238E27FC236}">
                <a16:creationId xmlns:a16="http://schemas.microsoft.com/office/drawing/2014/main" id="{C5F256A7-74D9-4713-9134-8957CBC738DE}"/>
              </a:ext>
            </a:extLst>
          </p:cNvPr>
          <p:cNvSpPr txBox="1">
            <a:spLocks noGrp="1"/>
          </p:cNvSpPr>
          <p:nvPr>
            <p:ph type="title"/>
          </p:nvPr>
        </p:nvSpPr>
        <p:spPr/>
        <p:txBody>
          <a:bodyPr/>
          <a:lstStyle/>
          <a:p>
            <a:pPr lvl="0"/>
            <a:r>
              <a:rPr lang="el-GR">
                <a:solidFill>
                  <a:srgbClr val="FFFFFF"/>
                </a:solidFill>
                <a:latin typeface="MS Gothic" pitchFamily="49"/>
                <a:ea typeface="MS Gothic" pitchFamily="49"/>
              </a:rPr>
              <a:t>ΒΙΒΛΙΟΓΡΑΦΙΑ </a:t>
            </a:r>
          </a:p>
        </p:txBody>
      </p:sp>
      <p:sp>
        <p:nvSpPr>
          <p:cNvPr id="3" name="Θέση περιεχομένου 6">
            <a:extLst>
              <a:ext uri="{FF2B5EF4-FFF2-40B4-BE49-F238E27FC236}">
                <a16:creationId xmlns:a16="http://schemas.microsoft.com/office/drawing/2014/main" id="{9B7B7E00-5EDC-4984-9AC9-7D794799149C}"/>
              </a:ext>
            </a:extLst>
          </p:cNvPr>
          <p:cNvSpPr txBox="1">
            <a:spLocks noGrp="1"/>
          </p:cNvSpPr>
          <p:nvPr>
            <p:ph idx="1"/>
          </p:nvPr>
        </p:nvSpPr>
        <p:spPr/>
        <p:txBody>
          <a:bodyPr/>
          <a:lstStyle/>
          <a:p>
            <a:pPr marL="514350" lvl="0" indent="-514350">
              <a:buFont typeface="Calibri Light"/>
              <a:buAutoNum type="arabicParenR"/>
            </a:pPr>
            <a:r>
              <a:rPr lang="en-US">
                <a:solidFill>
                  <a:srgbClr val="FFFFFF"/>
                </a:solidFill>
                <a:hlinkClick r:id="rId2"/>
              </a:rPr>
              <a:t>https://www.versustravel.eu/article/667/i-mayri-selida-tou-apartchaint-notia-afriki</a:t>
            </a:r>
            <a:endParaRPr lang="el-GR">
              <a:solidFill>
                <a:srgbClr val="FFFFFF"/>
              </a:solidFill>
            </a:endParaRPr>
          </a:p>
          <a:p>
            <a:pPr marL="514350" lvl="0" indent="-514350">
              <a:buFont typeface="Calibri Light"/>
              <a:buAutoNum type="arabicParenR"/>
            </a:pPr>
            <a:r>
              <a:rPr lang="en-US">
                <a:solidFill>
                  <a:srgbClr val="FFFFFF"/>
                </a:solidFill>
                <a:hlinkClick r:id="rId3"/>
              </a:rPr>
              <a:t>https://tvxs.gr/news</a:t>
            </a:r>
            <a:endParaRPr lang="el-GR">
              <a:solidFill>
                <a:srgbClr val="FFFFFF"/>
              </a:solidFill>
            </a:endParaRPr>
          </a:p>
          <a:p>
            <a:pPr marL="514350" lvl="0" indent="-514350">
              <a:buFont typeface="Calibri Light"/>
              <a:buAutoNum type="arabicParenR"/>
            </a:pPr>
            <a:r>
              <a:rPr lang="en-US">
                <a:solidFill>
                  <a:srgbClr val="FFFFFF"/>
                </a:solidFill>
                <a:hlinkClick r:id="rId4"/>
              </a:rPr>
              <a:t>https://el.wikipedia.org/wiki</a:t>
            </a:r>
            <a:endParaRPr lang="el-GR">
              <a:solidFill>
                <a:srgbClr val="FFFFFF"/>
              </a:solidFill>
            </a:endParaRPr>
          </a:p>
          <a:p>
            <a:pPr marL="514350" lvl="0" indent="-514350">
              <a:buFont typeface="Calibri Light"/>
              <a:buAutoNum type="arabicParenR"/>
            </a:pPr>
            <a:r>
              <a:rPr lang="el-GR">
                <a:solidFill>
                  <a:srgbClr val="FFFFFF"/>
                </a:solidFill>
              </a:rPr>
              <a:t>Νέα εγκυκλοπαίδεια τόμος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str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str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str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str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str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str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str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295</TotalTime>
  <Words>832</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MS Gothic</vt:lpstr>
      <vt:lpstr>Arial</vt:lpstr>
      <vt:lpstr>Bahnschrift Light</vt:lpstr>
      <vt:lpstr>Bahnschrift SemiLight</vt:lpstr>
      <vt:lpstr>Book Antiqua</vt:lpstr>
      <vt:lpstr>Calibri</vt:lpstr>
      <vt:lpstr>Calibri Light</vt:lpstr>
      <vt:lpstr>Wingdings</vt:lpstr>
      <vt:lpstr>Office Theme</vt:lpstr>
      <vt:lpstr> </vt:lpstr>
      <vt:lpstr>Ο ΟΡΟΣ ΑΠΑΡΤΧΑΙΝΤ </vt:lpstr>
      <vt:lpstr>Ο ΔΙΑΧΩΡΙΣΜΟΣ ΣΕ ΔΥΟ ΚΑΤΗΓΟΡΙΕΣ </vt:lpstr>
      <vt:lpstr>ΟΙ ΝΟΜΟΙ ΤΟΥ ΑΠΑΡΤΧΑΙΝΤ </vt:lpstr>
      <vt:lpstr>ΚΑΤΑΡΓΗΣΗ ΤΟΥ ΑΠΑΡΤΧΑΙΝΤ</vt:lpstr>
      <vt:lpstr>ΚΑΛΛΙΤΕΧΝΙΚΗ ΕΜΠΝΕΥΣΗ ΑΠΌ ΤΑ ΓΕΓΟΝΟΤΑ ΤΟΥ ΑΠΑΡΤΧΑΙΝΤ </vt:lpstr>
      <vt:lpstr>ΤΟ ΑΠΑΡΤΧΑΙΝΤ ΣΕ ΆΛΛΕΣ ΧΩΡΕΣ</vt:lpstr>
      <vt:lpstr>ΒΙΒΛΙΟΓΡΑΦΙΑ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Dwra</dc:creator>
  <cp:lastModifiedBy>cloudconvert_11</cp:lastModifiedBy>
  <cp:revision>21</cp:revision>
  <dcterms:created xsi:type="dcterms:W3CDTF">2022-10-23T15:24:46Z</dcterms:created>
  <dcterms:modified xsi:type="dcterms:W3CDTF">2023-03-05T20:01:38Z</dcterms:modified>
</cp:coreProperties>
</file>