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5" r:id="rId3"/>
    <p:sldId id="257" r:id="rId4"/>
    <p:sldId id="266" r:id="rId5"/>
    <p:sldId id="258" r:id="rId6"/>
    <p:sldId id="259" r:id="rId7"/>
    <p:sldId id="260" r:id="rId8"/>
    <p:sldId id="261" r:id="rId9"/>
    <p:sldId id="262" r:id="rId10"/>
    <p:sldId id="267" r:id="rId11"/>
    <p:sldId id="263" r:id="rId12"/>
    <p:sldId id="268" r:id="rId13"/>
    <p:sldId id="264"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723" autoAdjust="0"/>
  </p:normalViewPr>
  <p:slideViewPr>
    <p:cSldViewPr>
      <p:cViewPr varScale="1">
        <p:scale>
          <a:sx n="65" d="100"/>
          <a:sy n="65" d="100"/>
        </p:scale>
        <p:origin x="-129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5CA2198-73D9-46BD-8D12-8E47129CE0CF}" type="datetimeFigureOut">
              <a:rPr lang="el-GR" smtClean="0"/>
              <a:pPr/>
              <a:t>20/2/2023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8E79BE-E8F7-4937-A4AF-AE43D5675F6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chemeClr val="accent5">
                <a:lumMod val="75000"/>
              </a:schemeClr>
            </a:gs>
            <a:gs pos="50000">
              <a:schemeClr val="accent5">
                <a:lumMod val="60000"/>
                <a:lumOff val="40000"/>
              </a:schemeClr>
            </a:gs>
            <a:gs pos="70000">
              <a:schemeClr val="accent5">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A2198-73D9-46BD-8D12-8E47129CE0CF}" type="datetimeFigureOut">
              <a:rPr lang="el-GR" smtClean="0"/>
              <a:pPr/>
              <a:t>20/2/2023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E79BE-E8F7-4937-A4AF-AE43D5675F6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34000">
              <a:schemeClr val="accent5">
                <a:lumMod val="75000"/>
              </a:schemeClr>
            </a:gs>
            <a:gs pos="50000">
              <a:schemeClr val="accent5">
                <a:lumMod val="60000"/>
                <a:lumOff val="40000"/>
              </a:schemeClr>
            </a:gs>
            <a:gs pos="70000">
              <a:schemeClr val="accent5">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 </a:t>
            </a:r>
            <a:endParaRPr lang="el-GR" dirty="0"/>
          </a:p>
        </p:txBody>
      </p:sp>
      <p:sp>
        <p:nvSpPr>
          <p:cNvPr id="3" name="2 - Υπότιτλος"/>
          <p:cNvSpPr>
            <a:spLocks noGrp="1"/>
          </p:cNvSpPr>
          <p:nvPr>
            <p:ph type="subTitle" idx="1"/>
          </p:nvPr>
        </p:nvSpPr>
        <p:spPr>
          <a:xfrm>
            <a:off x="1371600" y="5373216"/>
            <a:ext cx="45719" cy="265584"/>
          </a:xfrm>
        </p:spPr>
        <p:txBody>
          <a:bodyPr>
            <a:normAutofit fontScale="40000" lnSpcReduction="20000"/>
          </a:bodyPr>
          <a:lstStyle/>
          <a:p>
            <a:endParaRPr lang="el-GR" dirty="0"/>
          </a:p>
        </p:txBody>
      </p:sp>
      <p:sp>
        <p:nvSpPr>
          <p:cNvPr id="4" name="3 - TextBox"/>
          <p:cNvSpPr txBox="1"/>
          <p:nvPr/>
        </p:nvSpPr>
        <p:spPr>
          <a:xfrm>
            <a:off x="1547664" y="2276872"/>
            <a:ext cx="6316153" cy="1569660"/>
          </a:xfrm>
          <a:prstGeom prst="rect">
            <a:avLst/>
          </a:prstGeom>
          <a:noFill/>
        </p:spPr>
        <p:txBody>
          <a:bodyPr wrap="none" rtlCol="0">
            <a:spAutoFit/>
          </a:bodyPr>
          <a:lstStyle/>
          <a:p>
            <a:pPr algn="ctr"/>
            <a:r>
              <a:rPr lang="el-GR" sz="4800" dirty="0" smtClean="0">
                <a:latin typeface="Bahnschrift SemiBold Condensed" pitchFamily="34" charset="0"/>
              </a:rPr>
              <a:t>Μη κυβερνητικές οργανώσεις </a:t>
            </a:r>
          </a:p>
          <a:p>
            <a:pPr algn="ctr"/>
            <a:r>
              <a:rPr lang="el-GR" sz="4800" dirty="0" smtClean="0">
                <a:latin typeface="Bahnschrift SemiBold Condensed" pitchFamily="34" charset="0"/>
              </a:rPr>
              <a:t>για άτομα με ειδικές ανάγκες</a:t>
            </a:r>
            <a:endParaRPr lang="el-GR" sz="4800" dirty="0">
              <a:latin typeface="Bahnschrift SemiBold Condensed"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059832" y="188640"/>
            <a:ext cx="2416046" cy="646331"/>
          </a:xfrm>
          <a:prstGeom prst="rect">
            <a:avLst/>
          </a:prstGeom>
          <a:noFill/>
        </p:spPr>
        <p:txBody>
          <a:bodyPr wrap="none" rtlCol="0">
            <a:spAutoFit/>
          </a:bodyPr>
          <a:lstStyle/>
          <a:p>
            <a:r>
              <a:rPr lang="el-GR" sz="3600" dirty="0" smtClean="0">
                <a:latin typeface="Arial Black" pitchFamily="34" charset="0"/>
              </a:rPr>
              <a:t>ΔΡΑΣΕΙΣ</a:t>
            </a:r>
            <a:endParaRPr lang="el-GR" sz="3600" dirty="0">
              <a:latin typeface="Arial Black" pitchFamily="34" charset="0"/>
            </a:endParaRPr>
          </a:p>
        </p:txBody>
      </p:sp>
      <p:sp>
        <p:nvSpPr>
          <p:cNvPr id="3" name="2 - Ορθογώνιο"/>
          <p:cNvSpPr/>
          <p:nvPr/>
        </p:nvSpPr>
        <p:spPr>
          <a:xfrm>
            <a:off x="179512" y="908720"/>
            <a:ext cx="8964488" cy="1477328"/>
          </a:xfrm>
          <a:prstGeom prst="rect">
            <a:avLst/>
          </a:prstGeom>
        </p:spPr>
        <p:txBody>
          <a:bodyPr wrap="square">
            <a:spAutoFit/>
          </a:bodyPr>
          <a:lstStyle/>
          <a:p>
            <a:pPr>
              <a:buFont typeface="Wingdings" pitchFamily="2" charset="2"/>
              <a:buChar char="v"/>
            </a:pPr>
            <a:r>
              <a:rPr lang="el-GR" i="1" dirty="0" smtClean="0">
                <a:latin typeface="Bahnschrift" pitchFamily="34" charset="0"/>
              </a:rPr>
              <a:t>οργανώνει συστηματικές εκστρατείες ενημέρωσης της ελληνικής Κοινωνίας και Πολιτείας για τα θέματα των ατόμων με αναπηρία</a:t>
            </a:r>
          </a:p>
          <a:p>
            <a:endParaRPr lang="el-GR" dirty="0" smtClean="0">
              <a:latin typeface="Bahnschrift Condensed" pitchFamily="34" charset="0"/>
            </a:endParaRPr>
          </a:p>
          <a:p>
            <a:endParaRPr lang="el-GR" dirty="0" smtClean="0">
              <a:latin typeface="Bahnschrift Condensed" pitchFamily="34" charset="0"/>
            </a:endParaRPr>
          </a:p>
          <a:p>
            <a:endParaRPr lang="el-GR" dirty="0">
              <a:latin typeface="Bahnschrift Condensed" pitchFamily="34" charset="0"/>
            </a:endParaRPr>
          </a:p>
        </p:txBody>
      </p:sp>
      <p:sp>
        <p:nvSpPr>
          <p:cNvPr id="4" name="3 - Ορθογώνιο"/>
          <p:cNvSpPr/>
          <p:nvPr/>
        </p:nvSpPr>
        <p:spPr>
          <a:xfrm>
            <a:off x="179512" y="1628800"/>
            <a:ext cx="7884368" cy="646331"/>
          </a:xfrm>
          <a:prstGeom prst="rect">
            <a:avLst/>
          </a:prstGeom>
        </p:spPr>
        <p:txBody>
          <a:bodyPr wrap="square">
            <a:spAutoFit/>
          </a:bodyPr>
          <a:lstStyle/>
          <a:p>
            <a:pPr>
              <a:buFont typeface="Wingdings" pitchFamily="2" charset="2"/>
              <a:buChar char="v"/>
            </a:pPr>
            <a:r>
              <a:rPr lang="el-GR" i="1" dirty="0" smtClean="0">
                <a:latin typeface="Bahnschrift" pitchFamily="34" charset="0"/>
              </a:rPr>
              <a:t>προωθεί τα δικαιώματα των ατόμων με αναπηρία και των οικογενειών τους στα κέντρα λήψης αποφάσεων</a:t>
            </a:r>
            <a:endParaRPr lang="el-GR" i="1" dirty="0">
              <a:latin typeface="Bahnschrift" pitchFamily="34" charset="0"/>
            </a:endParaRPr>
          </a:p>
        </p:txBody>
      </p:sp>
      <p:sp>
        <p:nvSpPr>
          <p:cNvPr id="5" name="4 - Ορθογώνιο"/>
          <p:cNvSpPr/>
          <p:nvPr/>
        </p:nvSpPr>
        <p:spPr>
          <a:xfrm>
            <a:off x="179512" y="3356992"/>
            <a:ext cx="7110536" cy="646331"/>
          </a:xfrm>
          <a:prstGeom prst="rect">
            <a:avLst/>
          </a:prstGeom>
        </p:spPr>
        <p:txBody>
          <a:bodyPr wrap="square">
            <a:spAutoFit/>
          </a:bodyPr>
          <a:lstStyle/>
          <a:p>
            <a:pPr>
              <a:buFont typeface="Wingdings" pitchFamily="2" charset="2"/>
              <a:buChar char="v"/>
            </a:pPr>
            <a:r>
              <a:rPr lang="el-GR" i="1" dirty="0" smtClean="0">
                <a:latin typeface="Bahnschrift" pitchFamily="34" charset="0"/>
              </a:rPr>
              <a:t>παρέχει πληροφόρηση/ενημέρωση για όλα τα ζητήματα που ενδιαφέρουν τα άτομα με αναπηρία και τις οικογένειες αυτών</a:t>
            </a:r>
            <a:endParaRPr lang="el-GR" i="1" dirty="0">
              <a:latin typeface="Bahnschrift" pitchFamily="34" charset="0"/>
            </a:endParaRPr>
          </a:p>
        </p:txBody>
      </p:sp>
      <p:sp>
        <p:nvSpPr>
          <p:cNvPr id="6" name="5 - Ορθογώνιο"/>
          <p:cNvSpPr/>
          <p:nvPr/>
        </p:nvSpPr>
        <p:spPr>
          <a:xfrm>
            <a:off x="179512" y="2348880"/>
            <a:ext cx="8190656" cy="923330"/>
          </a:xfrm>
          <a:prstGeom prst="rect">
            <a:avLst/>
          </a:prstGeom>
        </p:spPr>
        <p:txBody>
          <a:bodyPr wrap="square">
            <a:spAutoFit/>
          </a:bodyPr>
          <a:lstStyle/>
          <a:p>
            <a:pPr>
              <a:buFont typeface="Wingdings" pitchFamily="2" charset="2"/>
              <a:buChar char="v"/>
            </a:pPr>
            <a:r>
              <a:rPr lang="el-GR" i="1" dirty="0" smtClean="0">
                <a:latin typeface="Bahnschrift" pitchFamily="34" charset="0"/>
              </a:rPr>
              <a:t>υλοποιεί μελέτες-έρευνες, και εθνικά , ευρωπαϊκά και διεθνή έργα με στόχο την προώθηση της κοινωνικής ένταξης των ατόμων με αναπηρία και την ενδυνάμωση των οικογενειών των ατόμων με αναπηρία</a:t>
            </a:r>
            <a:endParaRPr lang="el-GR" i="1" dirty="0">
              <a:latin typeface="Bahnschrift" pitchFamily="34" charset="0"/>
            </a:endParaRPr>
          </a:p>
        </p:txBody>
      </p:sp>
      <p:pic>
        <p:nvPicPr>
          <p:cNvPr id="1026" name="Picture 2" descr="ΕΣΑμεΑ: Ο παραλογισμός της διακοπής του επιδόματος σε άτομα με βαριά  αναπηρία με τον θάνατο του γονέα | Healthupdates - planbemag.gr"/>
          <p:cNvPicPr>
            <a:picLocks noChangeAspect="1" noChangeArrowheads="1"/>
          </p:cNvPicPr>
          <p:nvPr/>
        </p:nvPicPr>
        <p:blipFill>
          <a:blip r:embed="rId2" cstate="print"/>
          <a:srcRect/>
          <a:stretch>
            <a:fillRect/>
          </a:stretch>
        </p:blipFill>
        <p:spPr bwMode="auto">
          <a:xfrm>
            <a:off x="1763688" y="4149080"/>
            <a:ext cx="5464492" cy="2276872"/>
          </a:xfrm>
          <a:prstGeom prst="rect">
            <a:avLst/>
          </a:prstGeom>
          <a:noFill/>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556792"/>
            <a:ext cx="4572000" cy="3970318"/>
          </a:xfrm>
          <a:prstGeom prst="rect">
            <a:avLst/>
          </a:prstGeom>
        </p:spPr>
        <p:txBody>
          <a:bodyPr>
            <a:spAutoFit/>
          </a:bodyPr>
          <a:lstStyle/>
          <a:p>
            <a:r>
              <a:rPr lang="el-GR" sz="2100" i="1" dirty="0">
                <a:latin typeface="Bahnschrift" pitchFamily="34" charset="0"/>
              </a:rPr>
              <a:t>Ο Σύλλογος Γονέων Κηδεμόνων και Φίλων </a:t>
            </a:r>
            <a:r>
              <a:rPr lang="el-GR" sz="2100" i="1" dirty="0" err="1">
                <a:latin typeface="Bahnschrift" pitchFamily="34" charset="0"/>
              </a:rPr>
              <a:t>Α.με.Α</a:t>
            </a:r>
            <a:r>
              <a:rPr lang="el-GR" sz="2100" i="1" dirty="0">
                <a:latin typeface="Bahnschrift" pitchFamily="34" charset="0"/>
              </a:rPr>
              <a:t>. "Το Εργαστήρι" ιδρύθηκε το 1978 από γονείς παιδιών με νοητική υστέρηση για να τους προσφέρει μια εναλλακτική όταν στην ηλικία των 18 ετών αποφοιτούσαν από τα ειδικά σχολεία και δεν υπήρχε στη χώρα μας η κατάλληλη δομή για τη συνέχιση της απασχόλησής τους, οπότε αναγκαστικά έπρεπε να παραμείνουν στο σπίτι.</a:t>
            </a:r>
          </a:p>
        </p:txBody>
      </p:sp>
      <p:sp>
        <p:nvSpPr>
          <p:cNvPr id="3" name="2 - TextBox"/>
          <p:cNvSpPr txBox="1"/>
          <p:nvPr/>
        </p:nvSpPr>
        <p:spPr>
          <a:xfrm>
            <a:off x="2411760" y="188640"/>
            <a:ext cx="3849131" cy="707886"/>
          </a:xfrm>
          <a:prstGeom prst="rect">
            <a:avLst/>
          </a:prstGeom>
          <a:noFill/>
        </p:spPr>
        <p:txBody>
          <a:bodyPr wrap="none" rtlCol="0">
            <a:spAutoFit/>
          </a:bodyPr>
          <a:lstStyle/>
          <a:p>
            <a:r>
              <a:rPr lang="el-GR" sz="4000" dirty="0" smtClean="0">
                <a:latin typeface="Arial Black" pitchFamily="34" charset="0"/>
              </a:rPr>
              <a:t>Το εργαστήρι</a:t>
            </a:r>
            <a:endParaRPr lang="el-GR" sz="4000" dirty="0">
              <a:latin typeface="Arial Black" pitchFamily="34" charset="0"/>
            </a:endParaRPr>
          </a:p>
        </p:txBody>
      </p:sp>
      <p:pic>
        <p:nvPicPr>
          <p:cNvPr id="20482" name="Picture 2" descr="ΤΟ ΕΡΓΑΣΤΗΡΙ. Θεμέλιος Λίθος 4ης Κατοικίας Υποστηριζόμενης Διαβίωσης –  Ίδρυμα Λίλιαν Βουδούρη"/>
          <p:cNvPicPr>
            <a:picLocks noChangeAspect="1" noChangeArrowheads="1"/>
          </p:cNvPicPr>
          <p:nvPr/>
        </p:nvPicPr>
        <p:blipFill>
          <a:blip r:embed="rId2" cstate="print"/>
          <a:srcRect/>
          <a:stretch>
            <a:fillRect/>
          </a:stretch>
        </p:blipFill>
        <p:spPr bwMode="auto">
          <a:xfrm>
            <a:off x="4932040" y="2204864"/>
            <a:ext cx="3552394" cy="2664296"/>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195736" y="188640"/>
            <a:ext cx="4677884" cy="523220"/>
          </a:xfrm>
          <a:prstGeom prst="rect">
            <a:avLst/>
          </a:prstGeom>
          <a:noFill/>
        </p:spPr>
        <p:txBody>
          <a:bodyPr wrap="none" rtlCol="0">
            <a:spAutoFit/>
          </a:bodyPr>
          <a:lstStyle/>
          <a:p>
            <a:pPr algn="ctr"/>
            <a:r>
              <a:rPr lang="el-GR" sz="2800" dirty="0" smtClean="0">
                <a:latin typeface="Arial Black" pitchFamily="34" charset="0"/>
              </a:rPr>
              <a:t>ΕΤΗΣΙΕΣ ΕΚΔΗΛΩΣΕΙΣ</a:t>
            </a:r>
            <a:endParaRPr lang="el-GR" sz="2800" dirty="0">
              <a:latin typeface="Arial Black" pitchFamily="34" charset="0"/>
            </a:endParaRPr>
          </a:p>
        </p:txBody>
      </p:sp>
      <p:sp>
        <p:nvSpPr>
          <p:cNvPr id="5" name="4 - Ορθογώνιο"/>
          <p:cNvSpPr/>
          <p:nvPr/>
        </p:nvSpPr>
        <p:spPr>
          <a:xfrm>
            <a:off x="2915816" y="1196752"/>
            <a:ext cx="3134191" cy="2585323"/>
          </a:xfrm>
          <a:prstGeom prst="rect">
            <a:avLst/>
          </a:prstGeom>
        </p:spPr>
        <p:txBody>
          <a:bodyPr wrap="none">
            <a:spAutoFit/>
          </a:bodyPr>
          <a:lstStyle/>
          <a:p>
            <a:pPr fontAlgn="base">
              <a:buFont typeface="Wingdings" pitchFamily="2" charset="2"/>
              <a:buChar char="v"/>
            </a:pPr>
            <a:r>
              <a:rPr lang="el-GR" i="1" dirty="0" smtClean="0"/>
              <a:t>‘</a:t>
            </a:r>
            <a:r>
              <a:rPr lang="el-GR" i="1" dirty="0" smtClean="0">
                <a:latin typeface="Bahnschrift" pitchFamily="34" charset="0"/>
              </a:rPr>
              <a:t>’Το Πανηγύρι της Αγάπης’’</a:t>
            </a:r>
          </a:p>
          <a:p>
            <a:pPr fontAlgn="base">
              <a:buFont typeface="Wingdings" pitchFamily="2" charset="2"/>
              <a:buChar char="v"/>
            </a:pPr>
            <a:r>
              <a:rPr lang="el-GR" i="1" dirty="0" smtClean="0">
                <a:latin typeface="Bahnschrift" pitchFamily="34" charset="0"/>
              </a:rPr>
              <a:t>Επιδείξεις μόδας</a:t>
            </a:r>
          </a:p>
          <a:p>
            <a:pPr fontAlgn="base">
              <a:buFont typeface="Wingdings" pitchFamily="2" charset="2"/>
              <a:buChar char="v"/>
            </a:pPr>
            <a:r>
              <a:rPr lang="en-US" i="1" dirty="0" smtClean="0">
                <a:latin typeface="Bahnschrift" pitchFamily="34" charset="0"/>
              </a:rPr>
              <a:t>Galas</a:t>
            </a:r>
          </a:p>
          <a:p>
            <a:pPr fontAlgn="base">
              <a:buFont typeface="Wingdings" pitchFamily="2" charset="2"/>
              <a:buChar char="v"/>
            </a:pPr>
            <a:r>
              <a:rPr lang="en-US" i="1" dirty="0" smtClean="0">
                <a:latin typeface="Bahnschrift" pitchFamily="34" charset="0"/>
              </a:rPr>
              <a:t>Bazaars</a:t>
            </a:r>
          </a:p>
          <a:p>
            <a:pPr fontAlgn="base">
              <a:buFont typeface="Wingdings" pitchFamily="2" charset="2"/>
              <a:buChar char="v"/>
            </a:pPr>
            <a:r>
              <a:rPr lang="el-GR" i="1" dirty="0" smtClean="0">
                <a:latin typeface="Bahnschrift" pitchFamily="34" charset="0"/>
              </a:rPr>
              <a:t>Θεατρικές παραστάσεις</a:t>
            </a:r>
          </a:p>
          <a:p>
            <a:pPr fontAlgn="base">
              <a:buFont typeface="Wingdings" pitchFamily="2" charset="2"/>
              <a:buChar char="v"/>
            </a:pPr>
            <a:endParaRPr lang="en-US" i="1" dirty="0" smtClean="0">
              <a:latin typeface="Bahnschrift" pitchFamily="34" charset="0"/>
            </a:endParaRPr>
          </a:p>
          <a:p>
            <a:pPr fontAlgn="base"/>
            <a:endParaRPr lang="el-GR" b="1" dirty="0" smtClean="0"/>
          </a:p>
          <a:p>
            <a:pPr fontAlgn="base"/>
            <a:endParaRPr lang="el-GR" b="1" dirty="0" smtClean="0"/>
          </a:p>
          <a:p>
            <a:pPr fontAlgn="base"/>
            <a:endParaRPr lang="el-GR" dirty="0"/>
          </a:p>
        </p:txBody>
      </p:sp>
      <p:sp>
        <p:nvSpPr>
          <p:cNvPr id="25602" name="AutoShape 2" descr="Το Εργαστήρι / Ergastiri Offici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5604" name="AutoShape 4" descr="Το Εργαστήρι / Ergastiri Offici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5606" name="AutoShape 6" descr="Το Εργαστήρι / Ergastiri Offici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5607" name="Picture 7"/>
          <p:cNvPicPr>
            <a:picLocks noChangeAspect="1" noChangeArrowheads="1"/>
          </p:cNvPicPr>
          <p:nvPr/>
        </p:nvPicPr>
        <p:blipFill>
          <a:blip r:embed="rId2" cstate="print"/>
          <a:srcRect/>
          <a:stretch>
            <a:fillRect/>
          </a:stretch>
        </p:blipFill>
        <p:spPr bwMode="auto">
          <a:xfrm>
            <a:off x="1979712" y="2996952"/>
            <a:ext cx="4968552" cy="330634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39552" y="1556792"/>
            <a:ext cx="7776864" cy="646331"/>
          </a:xfrm>
          <a:prstGeom prst="rect">
            <a:avLst/>
          </a:prstGeom>
          <a:noFill/>
        </p:spPr>
        <p:txBody>
          <a:bodyPr wrap="square" rtlCol="0">
            <a:spAutoFit/>
          </a:bodyPr>
          <a:lstStyle/>
          <a:p>
            <a:r>
              <a:rPr lang="el-GR" dirty="0" smtClean="0"/>
              <a:t>Πηγές: Ελληνική Δημοκρατία Υπουργείο Υγείας, </a:t>
            </a:r>
            <a:r>
              <a:rPr lang="en-US" dirty="0" smtClean="0"/>
              <a:t>elepap.gr</a:t>
            </a:r>
            <a:r>
              <a:rPr lang="el-GR" dirty="0" smtClean="0"/>
              <a:t>, </a:t>
            </a:r>
            <a:r>
              <a:rPr lang="en-US" dirty="0" smtClean="0"/>
              <a:t>noesi.gr</a:t>
            </a:r>
            <a:r>
              <a:rPr lang="el-GR" dirty="0" smtClean="0"/>
              <a:t>, </a:t>
            </a:r>
            <a:r>
              <a:rPr lang="en-US" dirty="0" smtClean="0"/>
              <a:t>esamea.gr</a:t>
            </a:r>
            <a:r>
              <a:rPr lang="el-GR" dirty="0" smtClean="0"/>
              <a:t>, </a:t>
            </a:r>
            <a:r>
              <a:rPr lang="en-US" dirty="0" smtClean="0"/>
              <a:t>ergastiri.org</a:t>
            </a:r>
            <a:endParaRPr lang="el-GR" dirty="0"/>
          </a:p>
        </p:txBody>
      </p:sp>
      <p:sp>
        <p:nvSpPr>
          <p:cNvPr id="3" name="2 - TextBox"/>
          <p:cNvSpPr txBox="1"/>
          <p:nvPr/>
        </p:nvSpPr>
        <p:spPr>
          <a:xfrm>
            <a:off x="2267744" y="4941168"/>
            <a:ext cx="4737772" cy="400110"/>
          </a:xfrm>
          <a:prstGeom prst="rect">
            <a:avLst/>
          </a:prstGeom>
          <a:noFill/>
        </p:spPr>
        <p:txBody>
          <a:bodyPr wrap="none" rtlCol="0">
            <a:spAutoFit/>
          </a:bodyPr>
          <a:lstStyle/>
          <a:p>
            <a:r>
              <a:rPr lang="el-GR" sz="2000" dirty="0" smtClean="0"/>
              <a:t>ΥΠΕΥΘΥΝΗ ΚΑΘΗΓΗΤΡΙΑ: ΜΠΟΥΤΣΗ ΣΟΦΙΑ </a:t>
            </a:r>
            <a:endParaRPr lang="el-GR" sz="2000" dirty="0"/>
          </a:p>
        </p:txBody>
      </p:sp>
      <p:sp>
        <p:nvSpPr>
          <p:cNvPr id="4" name="3 - TextBox"/>
          <p:cNvSpPr txBox="1"/>
          <p:nvPr/>
        </p:nvSpPr>
        <p:spPr>
          <a:xfrm>
            <a:off x="2411760" y="3068960"/>
            <a:ext cx="3983013" cy="1200329"/>
          </a:xfrm>
          <a:prstGeom prst="rect">
            <a:avLst/>
          </a:prstGeom>
          <a:noFill/>
        </p:spPr>
        <p:txBody>
          <a:bodyPr wrap="none" rtlCol="0">
            <a:spAutoFit/>
          </a:bodyPr>
          <a:lstStyle/>
          <a:p>
            <a:r>
              <a:rPr lang="el-GR" dirty="0" smtClean="0"/>
              <a:t>ΟΙ ΜΑΘΗΤΕΣ: ΠΑΠΑΠΑΝΟΥΣΗ ΑΓΛΑΪΑ</a:t>
            </a:r>
          </a:p>
          <a:p>
            <a:r>
              <a:rPr lang="el-GR" dirty="0" smtClean="0"/>
              <a:t> </a:t>
            </a:r>
            <a:r>
              <a:rPr lang="el-GR" dirty="0" smtClean="0"/>
              <a:t>                        ΠΑΝΟΣ ΔΗΜΗΤΡΙΟΣ</a:t>
            </a:r>
          </a:p>
          <a:p>
            <a:r>
              <a:rPr lang="el-GR" dirty="0" smtClean="0"/>
              <a:t>                         ΠΑΠΑΘΑΝΑΣΙΟΥ ΣΩΤΗΡΗΣ</a:t>
            </a:r>
          </a:p>
          <a:p>
            <a:r>
              <a:rPr lang="el-GR" dirty="0" smtClean="0"/>
              <a:t> </a:t>
            </a:r>
            <a:r>
              <a:rPr lang="el-GR" dirty="0" smtClean="0"/>
              <a:t>                        ΜΠΕΝΑΡΔΗΣ ΘΩΜΑΣ</a:t>
            </a:r>
            <a:endParaRPr lang="el-GR"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635896" y="2780928"/>
            <a:ext cx="5112568" cy="3416320"/>
          </a:xfrm>
          <a:prstGeom prst="rect">
            <a:avLst/>
          </a:prstGeom>
        </p:spPr>
        <p:txBody>
          <a:bodyPr wrap="square">
            <a:spAutoFit/>
          </a:bodyPr>
          <a:lstStyle/>
          <a:p>
            <a:pPr algn="ctr"/>
            <a:r>
              <a:rPr lang="el-GR" sz="2400" i="1" dirty="0" smtClean="0">
                <a:latin typeface="Bahnschrift" pitchFamily="34" charset="0"/>
              </a:rPr>
              <a:t>Τα σχολεία ή οι χώροι εργασίας, οι υποδομές, τα προϊόντα, οι υπηρεσίες και οι πληροφορίες δεν είναι όλα </a:t>
            </a:r>
            <a:r>
              <a:rPr lang="el-GR" sz="2400" i="1" dirty="0" err="1" smtClean="0">
                <a:latin typeface="Bahnschrift" pitchFamily="34" charset="0"/>
              </a:rPr>
              <a:t>προσβάσιμα</a:t>
            </a:r>
            <a:r>
              <a:rPr lang="el-GR" sz="2400" i="1" dirty="0" smtClean="0">
                <a:latin typeface="Bahnschrift" pitchFamily="34" charset="0"/>
              </a:rPr>
              <a:t> στα άτομα με αναπηρία. Επίσης, μπορεί να τους φέρονται άσχημα ή άδικα. Για αυτόν τον λόγο στην Ελλάδα δραστηριοποιούνται περίπου 40 </a:t>
            </a:r>
            <a:r>
              <a:rPr lang="el-GR" sz="2400" i="1" dirty="0" err="1" smtClean="0">
                <a:latin typeface="Bahnschrift" pitchFamily="34" charset="0"/>
              </a:rPr>
              <a:t>μ.κ.ο</a:t>
            </a:r>
            <a:r>
              <a:rPr lang="el-GR" sz="2400" i="1" dirty="0" smtClean="0">
                <a:latin typeface="Bahnschrift" pitchFamily="34" charset="0"/>
              </a:rPr>
              <a:t>..</a:t>
            </a:r>
            <a:endParaRPr lang="el-GR" sz="2400" i="1" dirty="0">
              <a:latin typeface="Bahnschrift" pitchFamily="34" charset="0"/>
            </a:endParaRPr>
          </a:p>
        </p:txBody>
      </p:sp>
      <p:sp>
        <p:nvSpPr>
          <p:cNvPr id="3" name="2 - Ορθογώνιο"/>
          <p:cNvSpPr/>
          <p:nvPr/>
        </p:nvSpPr>
        <p:spPr>
          <a:xfrm>
            <a:off x="0" y="260648"/>
            <a:ext cx="4572000" cy="2308324"/>
          </a:xfrm>
          <a:prstGeom prst="rect">
            <a:avLst/>
          </a:prstGeom>
        </p:spPr>
        <p:txBody>
          <a:bodyPr>
            <a:spAutoFit/>
          </a:bodyPr>
          <a:lstStyle/>
          <a:p>
            <a:pPr algn="ctr"/>
            <a:r>
              <a:rPr lang="el-GR" sz="2400" i="1" dirty="0" smtClean="0">
                <a:latin typeface="Bahnschrift" pitchFamily="34" charset="0"/>
              </a:rPr>
              <a:t>Περίπου 87 εκατομμύρια άτομα στην ΕΕ έχουν κάποια μορφή αναπηρίας. Πολλά άτομα με αναπηρία στην Ευρώπη δεν έχουν τις ίδιες ευκαιρίες στη ζωή με τα άλλα άτομα. </a:t>
            </a:r>
            <a:endParaRPr lang="el-GR" sz="2400" i="1" dirty="0"/>
          </a:p>
        </p:txBody>
      </p:sp>
      <p:pic>
        <p:nvPicPr>
          <p:cNvPr id="1028" name="Picture 4" descr="ΑμεΑ: Η δύσκολη πραγματικότητα της ελληνικής κοινωνίας | OffLine Post"/>
          <p:cNvPicPr>
            <a:picLocks noChangeAspect="1" noChangeArrowheads="1"/>
          </p:cNvPicPr>
          <p:nvPr/>
        </p:nvPicPr>
        <p:blipFill>
          <a:blip r:embed="rId2" cstate="print"/>
          <a:srcRect/>
          <a:stretch>
            <a:fillRect/>
          </a:stretch>
        </p:blipFill>
        <p:spPr bwMode="auto">
          <a:xfrm>
            <a:off x="4499992" y="260648"/>
            <a:ext cx="4248472" cy="2387237"/>
          </a:xfrm>
          <a:prstGeom prst="rect">
            <a:avLst/>
          </a:prstGeom>
          <a:noFill/>
        </p:spPr>
      </p:pic>
      <p:pic>
        <p:nvPicPr>
          <p:cNvPr id="1030" name="Picture 6" descr="Π. Φωνιαδάκης: Ούτε μια προσβάσιμη παραλία ακόμα και για τουρίστες ΑμεΑ -  ertnews.gr"/>
          <p:cNvPicPr>
            <a:picLocks noChangeAspect="1" noChangeArrowheads="1"/>
          </p:cNvPicPr>
          <p:nvPr/>
        </p:nvPicPr>
        <p:blipFill>
          <a:blip r:embed="rId3" cstate="print"/>
          <a:srcRect/>
          <a:stretch>
            <a:fillRect/>
          </a:stretch>
        </p:blipFill>
        <p:spPr bwMode="auto">
          <a:xfrm>
            <a:off x="323528" y="2708920"/>
            <a:ext cx="2808312" cy="3744416"/>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915816" y="188640"/>
            <a:ext cx="2816797" cy="769441"/>
          </a:xfrm>
          <a:prstGeom prst="rect">
            <a:avLst/>
          </a:prstGeom>
          <a:noFill/>
        </p:spPr>
        <p:txBody>
          <a:bodyPr wrap="none" rtlCol="0">
            <a:spAutoFit/>
          </a:bodyPr>
          <a:lstStyle/>
          <a:p>
            <a:r>
              <a:rPr lang="el-GR" sz="4400" dirty="0" smtClean="0">
                <a:latin typeface="Arial Black" pitchFamily="34" charset="0"/>
              </a:rPr>
              <a:t>ΕΛΕΠΑΠ</a:t>
            </a:r>
            <a:endParaRPr lang="el-GR" sz="4400" dirty="0">
              <a:latin typeface="Arial Black" pitchFamily="34" charset="0"/>
            </a:endParaRPr>
          </a:p>
        </p:txBody>
      </p:sp>
      <p:pic>
        <p:nvPicPr>
          <p:cNvPr id="1026" name="Picture 2" descr="Ο Μιχάλης Χατζηγιάννης τραγουδά για την ΕΛΕΠΑΠ | Ίδρυμα Ωνάση"/>
          <p:cNvPicPr>
            <a:picLocks noChangeAspect="1" noChangeArrowheads="1"/>
          </p:cNvPicPr>
          <p:nvPr/>
        </p:nvPicPr>
        <p:blipFill>
          <a:blip r:embed="rId2" cstate="print"/>
          <a:srcRect/>
          <a:stretch>
            <a:fillRect/>
          </a:stretch>
        </p:blipFill>
        <p:spPr bwMode="auto">
          <a:xfrm>
            <a:off x="4355976" y="1700808"/>
            <a:ext cx="4181992" cy="3483768"/>
          </a:xfrm>
          <a:prstGeom prst="rect">
            <a:avLst/>
          </a:prstGeom>
          <a:noFill/>
        </p:spPr>
      </p:pic>
      <p:sp>
        <p:nvSpPr>
          <p:cNvPr id="3" name="2 - TextBox"/>
          <p:cNvSpPr txBox="1"/>
          <p:nvPr/>
        </p:nvSpPr>
        <p:spPr>
          <a:xfrm>
            <a:off x="395536" y="1052736"/>
            <a:ext cx="3888432" cy="5262979"/>
          </a:xfrm>
          <a:prstGeom prst="rect">
            <a:avLst/>
          </a:prstGeom>
          <a:noFill/>
        </p:spPr>
        <p:txBody>
          <a:bodyPr wrap="square" rtlCol="0">
            <a:spAutoFit/>
          </a:bodyPr>
          <a:lstStyle/>
          <a:p>
            <a:r>
              <a:rPr lang="el-GR" sz="2400" i="1" dirty="0" smtClean="0">
                <a:latin typeface="Bahnschrift" pitchFamily="34" charset="0"/>
              </a:rPr>
              <a:t>Η ΕΛΕΠΑΠ είναι το πρώτο φιλανθρωπικό, μη κερδοσκοπικό σωματείο στην Ελλάδα το οποίο παρέχει υπηρεσίες αποκατάστασης σε παιδιά από το 1937. Σήμερα λειτουργεί σε άριστα εξοπλισμένες εγκαταστάσεις, σε 6 παραρτήματα σε όλη την Ελλάδα(Αθήνα, Θεσσαλονίκη, Χανιά, Βόλο και Αγρίνιο).</a:t>
            </a:r>
            <a:endParaRPr lang="el-GR" sz="2400" i="1" dirty="0">
              <a:latin typeface="Bahnschrift"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627784" y="188640"/>
            <a:ext cx="3764172" cy="584775"/>
          </a:xfrm>
          <a:prstGeom prst="rect">
            <a:avLst/>
          </a:prstGeom>
          <a:noFill/>
        </p:spPr>
        <p:txBody>
          <a:bodyPr wrap="none" rtlCol="0">
            <a:spAutoFit/>
          </a:bodyPr>
          <a:lstStyle/>
          <a:p>
            <a:pPr algn="ctr"/>
            <a:r>
              <a:rPr lang="el-GR" sz="3200" dirty="0" smtClean="0">
                <a:latin typeface="Arial Black" pitchFamily="34" charset="0"/>
              </a:rPr>
              <a:t>ΠΡΟΓΡΑΜΜΑΤΑ</a:t>
            </a:r>
            <a:endParaRPr lang="el-GR" sz="3200" dirty="0">
              <a:latin typeface="Arial Black" pitchFamily="34" charset="0"/>
            </a:endParaRPr>
          </a:p>
        </p:txBody>
      </p:sp>
      <p:sp>
        <p:nvSpPr>
          <p:cNvPr id="4" name="3 - Ορθογώνιο"/>
          <p:cNvSpPr/>
          <p:nvPr/>
        </p:nvSpPr>
        <p:spPr>
          <a:xfrm>
            <a:off x="0" y="5013176"/>
            <a:ext cx="4572000" cy="400110"/>
          </a:xfrm>
          <a:prstGeom prst="rect">
            <a:avLst/>
          </a:prstGeom>
        </p:spPr>
        <p:txBody>
          <a:bodyPr>
            <a:spAutoFit/>
          </a:bodyPr>
          <a:lstStyle/>
          <a:p>
            <a:pPr algn="ctr"/>
            <a:r>
              <a:rPr lang="el-GR" sz="2000" b="1" dirty="0" smtClean="0"/>
              <a:t> </a:t>
            </a:r>
            <a:endParaRPr lang="el-GR" sz="2000" dirty="0"/>
          </a:p>
        </p:txBody>
      </p:sp>
      <p:sp>
        <p:nvSpPr>
          <p:cNvPr id="5" name="4 - Ορθογώνιο"/>
          <p:cNvSpPr/>
          <p:nvPr/>
        </p:nvSpPr>
        <p:spPr>
          <a:xfrm>
            <a:off x="4283968" y="1196752"/>
            <a:ext cx="4392488" cy="4708981"/>
          </a:xfrm>
          <a:prstGeom prst="rect">
            <a:avLst/>
          </a:prstGeom>
        </p:spPr>
        <p:txBody>
          <a:bodyPr wrap="square">
            <a:spAutoFit/>
          </a:bodyPr>
          <a:lstStyle/>
          <a:p>
            <a:pPr algn="ctr"/>
            <a:r>
              <a:rPr lang="en-US" sz="2000" b="1" dirty="0" smtClean="0">
                <a:latin typeface="Arial Unicode MS" pitchFamily="34" charset="-128"/>
                <a:ea typeface="Arial Unicode MS" pitchFamily="34" charset="-128"/>
                <a:cs typeface="Arial Unicode MS" pitchFamily="34" charset="-128"/>
              </a:rPr>
              <a:t>ART</a:t>
            </a:r>
            <a:r>
              <a:rPr lang="el-GR" sz="2000" b="1" dirty="0" smtClean="0">
                <a:latin typeface="Arial Unicode MS" pitchFamily="34" charset="-128"/>
                <a:ea typeface="Arial Unicode MS" pitchFamily="34" charset="-128"/>
                <a:cs typeface="Arial Unicode MS" pitchFamily="34" charset="-128"/>
              </a:rPr>
              <a:t>εμείς</a:t>
            </a:r>
          </a:p>
          <a:p>
            <a:pPr algn="ctr"/>
            <a:r>
              <a:rPr lang="el-GR" sz="2000" i="1" dirty="0" smtClean="0">
                <a:latin typeface="Bahnschrift" pitchFamily="34" charset="0"/>
              </a:rPr>
              <a:t>H </a:t>
            </a:r>
            <a:r>
              <a:rPr lang="el-GR" sz="2000" b="1" i="1" dirty="0" smtClean="0">
                <a:latin typeface="Bahnschrift" pitchFamily="34" charset="0"/>
              </a:rPr>
              <a:t> </a:t>
            </a:r>
            <a:r>
              <a:rPr lang="en-US" sz="2000" i="1" dirty="0" smtClean="0">
                <a:latin typeface="Bahnschrift" pitchFamily="34" charset="0"/>
              </a:rPr>
              <a:t>ART</a:t>
            </a:r>
            <a:r>
              <a:rPr lang="el-GR" sz="2000" i="1" dirty="0" smtClean="0">
                <a:latin typeface="Bahnschrift" pitchFamily="34" charset="0"/>
              </a:rPr>
              <a:t>εμείς είναι μία Κοινωνική Συνεταιριστική Επιχείρηση ένταξης, με ιδρυτικό μέλος, την Ελληνική Εταιρεία Προστασίας και Αποκαταστάσεως Αναπήρων Προσώπων – ΕΛΕΠΑΠ, με σκοπό:</a:t>
            </a:r>
          </a:p>
          <a:p>
            <a:pPr algn="ctr"/>
            <a:r>
              <a:rPr lang="el-GR" sz="2000" i="1" dirty="0" smtClean="0">
                <a:latin typeface="Bahnschrift" pitchFamily="34" charset="0"/>
              </a:rPr>
              <a:t>τη δημιουργία θέσεων εργασίας που μπορούν αξιοποιήσουν τις δεξιότητες ατόμων με αναπηρία</a:t>
            </a:r>
          </a:p>
          <a:p>
            <a:pPr algn="ctr"/>
            <a:r>
              <a:rPr lang="el-GR" sz="2000" i="1" dirty="0" smtClean="0">
                <a:latin typeface="Bahnschrift" pitchFamily="34" charset="0"/>
              </a:rPr>
              <a:t>την παροχή υποστηρικτικών υπηρεσιών για τη βελτίωση της ποιότητας ζωής και την άρση του κοινωνικού αποκλεισμού ατόμων με αναπηρία</a:t>
            </a:r>
            <a:endParaRPr lang="el-GR" sz="2000" i="1" dirty="0">
              <a:latin typeface="Bahnschrift" pitchFamily="34" charset="0"/>
            </a:endParaRPr>
          </a:p>
        </p:txBody>
      </p:sp>
      <p:sp>
        <p:nvSpPr>
          <p:cNvPr id="6" name="5 - Ορθογώνιο"/>
          <p:cNvSpPr/>
          <p:nvPr/>
        </p:nvSpPr>
        <p:spPr>
          <a:xfrm>
            <a:off x="899592" y="1268760"/>
            <a:ext cx="2376264" cy="4093428"/>
          </a:xfrm>
          <a:prstGeom prst="rect">
            <a:avLst/>
          </a:prstGeom>
        </p:spPr>
        <p:txBody>
          <a:bodyPr wrap="square">
            <a:spAutoFit/>
          </a:bodyPr>
          <a:lstStyle/>
          <a:p>
            <a:pPr algn="ctr"/>
            <a:r>
              <a:rPr lang="el-GR" sz="2000" b="1" dirty="0" smtClean="0">
                <a:latin typeface="Arial Unicode MS" pitchFamily="34" charset="-128"/>
                <a:ea typeface="Arial Unicode MS" pitchFamily="34" charset="-128"/>
                <a:cs typeface="Arial Unicode MS" pitchFamily="34" charset="-128"/>
              </a:rPr>
              <a:t>Προσαρμοσμένες Αθλητικές Δραστηριότητες</a:t>
            </a:r>
          </a:p>
          <a:p>
            <a:pPr algn="ctr"/>
            <a:r>
              <a:rPr lang="el-GR" sz="2000" i="1" dirty="0" smtClean="0">
                <a:latin typeface="Bahnschrift" pitchFamily="34" charset="0"/>
              </a:rPr>
              <a:t>Η φυσική δραστηριότητα και η συμμετοχή στα αθλήματα έχει σαν αποτέλεσμα την βελτίωση του λειτουργικού επιπέδου και της ποιότητας ζωής τους.</a:t>
            </a:r>
            <a:endParaRPr lang="el-GR" sz="2000" i="1" dirty="0">
              <a:latin typeface="Bahnschrift"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696774" y="620688"/>
            <a:ext cx="7572906" cy="1323439"/>
          </a:xfrm>
          <a:prstGeom prst="rect">
            <a:avLst/>
          </a:prstGeom>
          <a:noFill/>
        </p:spPr>
        <p:txBody>
          <a:bodyPr wrap="none" rtlCol="0">
            <a:spAutoFit/>
          </a:bodyPr>
          <a:lstStyle/>
          <a:p>
            <a:pPr algn="ctr"/>
            <a:r>
              <a:rPr lang="el-GR" sz="2000" i="1" dirty="0" smtClean="0">
                <a:latin typeface="Bahnschrift" pitchFamily="34" charset="0"/>
              </a:rPr>
              <a:t>Ο οργανισμός σήμερα υποδέχεται βρέφη, παιδιά </a:t>
            </a:r>
          </a:p>
          <a:p>
            <a:pPr algn="ctr"/>
            <a:r>
              <a:rPr lang="el-GR" sz="2000" i="1" dirty="0" smtClean="0">
                <a:latin typeface="Bahnschrift" pitchFamily="34" charset="0"/>
              </a:rPr>
              <a:t>και ενήλικες, και τους προσφέρει θεραπευτικά προγράμματα,</a:t>
            </a:r>
          </a:p>
          <a:p>
            <a:pPr algn="ctr"/>
            <a:r>
              <a:rPr lang="el-GR" sz="2000" i="1" dirty="0" smtClean="0">
                <a:latin typeface="Bahnschrift" pitchFamily="34" charset="0"/>
              </a:rPr>
              <a:t>εκπαίδευση και ιατρική παρακολούθηση. Παράλληλα πλαισιώνει</a:t>
            </a:r>
          </a:p>
          <a:p>
            <a:pPr algn="ctr"/>
            <a:r>
              <a:rPr lang="el-GR" sz="2000" i="1" dirty="0">
                <a:latin typeface="Bahnschrift" pitchFamily="34" charset="0"/>
              </a:rPr>
              <a:t>κ</a:t>
            </a:r>
            <a:r>
              <a:rPr lang="el-GR" sz="2000" i="1" dirty="0" smtClean="0">
                <a:latin typeface="Bahnschrift" pitchFamily="34" charset="0"/>
              </a:rPr>
              <a:t>αι παρέχει συμβουλευτικές υπηρεσίες στις οικογένειές τους</a:t>
            </a:r>
            <a:r>
              <a:rPr lang="el-GR" sz="2000" i="1" dirty="0" smtClean="0"/>
              <a:t>. </a:t>
            </a:r>
          </a:p>
        </p:txBody>
      </p:sp>
      <p:pic>
        <p:nvPicPr>
          <p:cNvPr id="15362" name="Picture 2" descr="Στηρίζω τα Γενναία Παιδιά της ΕΛΕΠΑΠ με Αναπηρία"/>
          <p:cNvPicPr>
            <a:picLocks noChangeAspect="1" noChangeArrowheads="1"/>
          </p:cNvPicPr>
          <p:nvPr/>
        </p:nvPicPr>
        <p:blipFill>
          <a:blip r:embed="rId2" cstate="print"/>
          <a:srcRect/>
          <a:stretch>
            <a:fillRect/>
          </a:stretch>
        </p:blipFill>
        <p:spPr bwMode="auto">
          <a:xfrm>
            <a:off x="611560" y="2636912"/>
            <a:ext cx="7810500" cy="2971801"/>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51720" y="260648"/>
            <a:ext cx="4879862" cy="769441"/>
          </a:xfrm>
          <a:prstGeom prst="rect">
            <a:avLst/>
          </a:prstGeom>
        </p:spPr>
        <p:txBody>
          <a:bodyPr wrap="none">
            <a:spAutoFit/>
          </a:bodyPr>
          <a:lstStyle/>
          <a:p>
            <a:r>
              <a:rPr lang="el-GR" sz="4400" dirty="0" err="1">
                <a:latin typeface="Arial Black" pitchFamily="34" charset="0"/>
              </a:rPr>
              <a:t>Π.Ο.Σ.Γ.Κ.ΑμεΑ</a:t>
            </a:r>
            <a:endParaRPr lang="el-GR" sz="4400" dirty="0">
              <a:latin typeface="Arial Black" pitchFamily="34" charset="0"/>
            </a:endParaRPr>
          </a:p>
        </p:txBody>
      </p:sp>
      <p:sp>
        <p:nvSpPr>
          <p:cNvPr id="3" name="2 - Ορθογώνιο"/>
          <p:cNvSpPr/>
          <p:nvPr/>
        </p:nvSpPr>
        <p:spPr>
          <a:xfrm>
            <a:off x="323528" y="1124744"/>
            <a:ext cx="5472608" cy="3323987"/>
          </a:xfrm>
          <a:prstGeom prst="rect">
            <a:avLst/>
          </a:prstGeom>
        </p:spPr>
        <p:txBody>
          <a:bodyPr wrap="square">
            <a:spAutoFit/>
          </a:bodyPr>
          <a:lstStyle/>
          <a:p>
            <a:r>
              <a:rPr lang="el-GR" sz="2100" i="1" dirty="0">
                <a:latin typeface="Bahnschrift" pitchFamily="34" charset="0"/>
              </a:rPr>
              <a:t>Ιδρύθηκε το 1982 με την επωνυμία "Πανελλήνια Ομοσπονδία Γονέων &amp; Κηδεμόνων Αναπήρων Τέκνων" (Π.Ο.Σ.Γ.Κ.Α.Τ</a:t>
            </a:r>
            <a:r>
              <a:rPr lang="el-GR" sz="2100" i="1" dirty="0" smtClean="0">
                <a:latin typeface="Bahnschrift" pitchFamily="34" charset="0"/>
              </a:rPr>
              <a:t>.)</a:t>
            </a:r>
            <a:r>
              <a:rPr lang="el-GR" sz="2100" i="1" dirty="0">
                <a:latin typeface="Bahnschrift" pitchFamily="34" charset="0"/>
              </a:rPr>
              <a:t> Στη δύναμή της ανήκουν 230 πρωτοβάθμια Σωματεία τα οποία υπερασπίζονται και διεκδικούν τα δικαιώματα 200.000 παιδιών που πάσχουν κυρίως από Νοητική Υστέρηση, Αυτισμό, Ψυχοσωματικές, Κινητικές και Πολλαπλές Αναπηρίες.</a:t>
            </a:r>
          </a:p>
        </p:txBody>
      </p:sp>
      <p:sp>
        <p:nvSpPr>
          <p:cNvPr id="16386" name="AutoShape 2" descr="ΠΟΣΓΚΑμεΑ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88" name="AutoShape 4" descr="ΠΟΣΓΚΑμεΑ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0" name="AutoShape 6" descr="ΠΟΣΓΚΑμεΑ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2" name="AutoShape 8" descr="ΠΑΝΕΛΛΗΝΙΑ ΟΜΟΣΠΟΝΔΙΑ ΣΩΜΑΤΕΙΩΝ ΓΟΝΕΩΝ ΚΗΔΕΜΟΝΩΝ ΑΤΟΜΩΝ ΜΕ ΑΝΑΠΗΡΙΕΣ  (Π.Ο.Σ.Γ.Κ.Α.ΜΕ.Α.) | Νόησ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4" name="AutoShape 10" descr="ΠΑΝΕΛΛΗΝΙΑ ΟΜΟΣΠΟΝΔΙΑ ΣΩΜΑΤΕΙΩΝ ΓΟΝΕΩΝ ΚΗΔΕΜΟΝΩΝ ΑΤΟΜΩΝ ΜΕ ΑΝΑΠΗΡΙΕΣ  (Π.Ο.Σ.Γ.Κ.Α.ΜΕ.Α.) | Νόησ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9" name="8 - Εικόνα" descr="αρχείο λήψης (2).jpg"/>
          <p:cNvPicPr>
            <a:picLocks noChangeAspect="1"/>
          </p:cNvPicPr>
          <p:nvPr/>
        </p:nvPicPr>
        <p:blipFill>
          <a:blip r:embed="rId2" cstate="print"/>
          <a:stretch>
            <a:fillRect/>
          </a:stretch>
        </p:blipFill>
        <p:spPr>
          <a:xfrm>
            <a:off x="4211960" y="4221088"/>
            <a:ext cx="4061544" cy="2217817"/>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260648"/>
            <a:ext cx="4572000" cy="3046988"/>
          </a:xfrm>
          <a:prstGeom prst="rect">
            <a:avLst/>
          </a:prstGeom>
        </p:spPr>
        <p:txBody>
          <a:bodyPr>
            <a:spAutoFit/>
          </a:bodyPr>
          <a:lstStyle/>
          <a:p>
            <a:pPr algn="ctr"/>
            <a:r>
              <a:rPr lang="el-GR" sz="2400" i="1" dirty="0">
                <a:latin typeface="Bahnschrift" pitchFamily="34" charset="0"/>
              </a:rPr>
              <a:t>Κάθε χρόνο, τους καλοκαιρινούς μήνες, η ΠΟΣΓΚΑΜΕΑ έχει την ευθύνη της οργάνωσης των κατασκηνωτικών προγραμμάτων για άτομα με αναπηρία, σε πανελλαδικό </a:t>
            </a:r>
            <a:r>
              <a:rPr lang="el-GR" sz="2400" i="1" dirty="0" smtClean="0">
                <a:latin typeface="Bahnschrift" pitchFamily="34" charset="0"/>
              </a:rPr>
              <a:t>επίπεδο.</a:t>
            </a:r>
            <a:endParaRPr lang="el-GR" sz="2400" i="1" dirty="0">
              <a:latin typeface="Bahnschrift" pitchFamily="34" charset="0"/>
            </a:endParaRPr>
          </a:p>
        </p:txBody>
      </p:sp>
      <p:pic>
        <p:nvPicPr>
          <p:cNvPr id="17410" name="Picture 2" descr="Μια κατασκήνωση τόσο διαφορετική και τόσο ίση με τις άλλες [φωτογραφίες] -  KAVALA POST"/>
          <p:cNvPicPr>
            <a:picLocks noChangeAspect="1" noChangeArrowheads="1"/>
          </p:cNvPicPr>
          <p:nvPr/>
        </p:nvPicPr>
        <p:blipFill>
          <a:blip r:embed="rId2" cstate="print"/>
          <a:srcRect/>
          <a:stretch>
            <a:fillRect/>
          </a:stretch>
        </p:blipFill>
        <p:spPr bwMode="auto">
          <a:xfrm>
            <a:off x="3563888" y="2996952"/>
            <a:ext cx="5080723" cy="3384376"/>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24744"/>
            <a:ext cx="4572000" cy="4154984"/>
          </a:xfrm>
          <a:prstGeom prst="rect">
            <a:avLst/>
          </a:prstGeom>
        </p:spPr>
        <p:txBody>
          <a:bodyPr>
            <a:spAutoFit/>
          </a:bodyPr>
          <a:lstStyle/>
          <a:p>
            <a:r>
              <a:rPr lang="el-GR" sz="2200" i="1" dirty="0">
                <a:latin typeface="Bahnschrift" pitchFamily="34" charset="0"/>
              </a:rPr>
              <a:t>Η Συνομοσπονδία ιδρύθηκε το 1989 από οργανώσεις ατόμων με αναπηρία και των οικογενειών τους προκειμένου να υπερασπιστεί θέματα κοινού ενδιαφέροντος για όλες τις κατηγορίες αναπηρίας και να αποτελέσει έναν ανεξάρτητο και ισχυρό φορέα εκπροσώπησης των ατόμων με αναπηρία και των οικογενειών τους στην ελληνική Πολιτεία και κοινωνία.</a:t>
            </a:r>
          </a:p>
        </p:txBody>
      </p:sp>
      <p:sp>
        <p:nvSpPr>
          <p:cNvPr id="4" name="3 - Ορθογώνιο"/>
          <p:cNvSpPr/>
          <p:nvPr/>
        </p:nvSpPr>
        <p:spPr>
          <a:xfrm>
            <a:off x="3131840" y="188640"/>
            <a:ext cx="2345514" cy="707886"/>
          </a:xfrm>
          <a:prstGeom prst="rect">
            <a:avLst/>
          </a:prstGeom>
        </p:spPr>
        <p:txBody>
          <a:bodyPr wrap="none">
            <a:spAutoFit/>
          </a:bodyPr>
          <a:lstStyle/>
          <a:p>
            <a:r>
              <a:rPr lang="el-GR" sz="4000" b="1" dirty="0" err="1">
                <a:latin typeface="Arial Black" pitchFamily="34" charset="0"/>
              </a:rPr>
              <a:t>ΕΣΑμεΑ</a:t>
            </a:r>
            <a:endParaRPr lang="el-GR" sz="4000" dirty="0">
              <a:latin typeface="Arial Black" pitchFamily="34" charset="0"/>
            </a:endParaRPr>
          </a:p>
        </p:txBody>
      </p:sp>
      <p:sp>
        <p:nvSpPr>
          <p:cNvPr id="19458" name="AutoShape 2" descr="Ε.Σ.Α.μεΑ. - ΑΡΧΙΚ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9460" name="Picture 4" descr="Στο κανάλι της ΕΣΑμεΑ η πρόεδρος της ΕΑΟΜ-ΑμεΑ, Ιωάννα Καρυοφύλλη και ο Α`  αντιπρόεδρος, Δημήτρης Σηφάκης - eaom-amea.gr"/>
          <p:cNvPicPr>
            <a:picLocks noChangeAspect="1" noChangeArrowheads="1"/>
          </p:cNvPicPr>
          <p:nvPr/>
        </p:nvPicPr>
        <p:blipFill>
          <a:blip r:embed="rId2" cstate="print"/>
          <a:srcRect/>
          <a:stretch>
            <a:fillRect/>
          </a:stretch>
        </p:blipFill>
        <p:spPr bwMode="auto">
          <a:xfrm>
            <a:off x="4788024" y="2996952"/>
            <a:ext cx="3936437" cy="2952328"/>
          </a:xfrm>
          <a:prstGeom prst="rect">
            <a:avLst/>
          </a:prstGeom>
          <a:noFill/>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339752" y="188640"/>
            <a:ext cx="4572000" cy="3416320"/>
          </a:xfrm>
          <a:prstGeom prst="rect">
            <a:avLst/>
          </a:prstGeom>
        </p:spPr>
        <p:txBody>
          <a:bodyPr>
            <a:spAutoFit/>
          </a:bodyPr>
          <a:lstStyle/>
          <a:p>
            <a:pPr algn="ctr"/>
            <a:r>
              <a:rPr lang="el-GR" sz="2400" i="1" dirty="0">
                <a:latin typeface="Bahnschrift" pitchFamily="34" charset="0"/>
              </a:rPr>
              <a:t>Κύρια αποστολή της είναι η καταπολέμηση των διακρίσεων σε βάρος των ατόμων με αναπηρία και των οικογενειών τους και η προώθηση, προστασία και απόλαυση των ανθρωπίνων και συνταγματικά κατοχυρωμένων δικαιωμάτων τους.</a:t>
            </a:r>
          </a:p>
        </p:txBody>
      </p:sp>
      <p:pic>
        <p:nvPicPr>
          <p:cNvPr id="18434" name="Picture 2" descr="ΕΣΑμεΑ: Να εγγυηθεί ο πρωθυπουργός για τα άτομα με αναπηρία | Virus.com.gr"/>
          <p:cNvPicPr>
            <a:picLocks noChangeAspect="1" noChangeArrowheads="1"/>
          </p:cNvPicPr>
          <p:nvPr/>
        </p:nvPicPr>
        <p:blipFill>
          <a:blip r:embed="rId2" cstate="print"/>
          <a:srcRect/>
          <a:stretch>
            <a:fillRect/>
          </a:stretch>
        </p:blipFill>
        <p:spPr bwMode="auto">
          <a:xfrm>
            <a:off x="2411760" y="3717032"/>
            <a:ext cx="4248865" cy="2827428"/>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515</Words>
  <Application>Microsoft Office PowerPoint</Application>
  <PresentationFormat>Προβολή στην οθόνη (4:3)</PresentationFormat>
  <Paragraphs>47</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44</cp:revision>
  <dcterms:created xsi:type="dcterms:W3CDTF">2022-11-13T15:43:55Z</dcterms:created>
  <dcterms:modified xsi:type="dcterms:W3CDTF">2023-02-20T12:27:20Z</dcterms:modified>
</cp:coreProperties>
</file>