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66" r:id="rId1"/>
  </p:sldMasterIdLst>
  <p:notesMasterIdLst>
    <p:notesMasterId r:id="rId2"/>
  </p:notesMasterIdLst>
  <p:sldIdLst>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33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tableStyles" Target="tableStyles.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6" name=""/>
        <p:cNvGrpSpPr/>
        <p:nvPr/>
      </p:nvGrpSpPr>
      <p:grpSpPr>
        <a:xfrm>
          <a:off x="0" y="0"/>
          <a:ext cx="0" cy="0"/>
          <a:chOff x="0" y="0"/>
          <a:chExt cx="0" cy="0"/>
        </a:xfrm>
      </p:grpSpPr>
      <p:sp>
        <p:nvSpPr>
          <p:cNvPr id="104870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0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0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Διαφάνεια τίτλου">
    <p:spTree>
      <p:nvGrpSpPr>
        <p:cNvPr id="43" name=""/>
        <p:cNvGrpSpPr/>
        <p:nvPr/>
      </p:nvGrpSpPr>
      <p:grpSpPr>
        <a:xfrm>
          <a:off x="0" y="0"/>
          <a:ext cx="0" cy="0"/>
          <a:chOff x="0" y="0"/>
          <a:chExt cx="0" cy="0"/>
        </a:xfrm>
      </p:grpSpPr>
      <p:sp>
        <p:nvSpPr>
          <p:cNvPr id="1048600"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smtClean="0"/>
              <a:t>Στυλ κύριου τίτλου</a:t>
            </a:r>
            <a:endParaRPr dirty="0" lang="en-US"/>
          </a:p>
        </p:txBody>
      </p:sp>
      <p:sp>
        <p:nvSpPr>
          <p:cNvPr id="1048601" name="Subtitle 2"/>
          <p:cNvSpPr>
            <a:spLocks noGrp="1"/>
          </p:cNvSpPr>
          <p:nvPr>
            <p:ph type="subTitle" idx="1"/>
          </p:nvPr>
        </p:nvSpPr>
        <p:spPr>
          <a:xfrm>
            <a:off x="684212" y="3843867"/>
            <a:ext cx="6400800" cy="1947333"/>
          </a:xfrm>
        </p:spPr>
        <p:txBody>
          <a:bodyPr anchor="t">
            <a:normAutofit/>
          </a:bodyPr>
          <a:lstStyle>
            <a:lvl1pPr algn="l" indent="0" marL="0">
              <a:buNone/>
              <a:defRPr sz="2100">
                <a:solidFill>
                  <a:schemeClr val="bg2">
                    <a:lumMod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l-GR" smtClean="0"/>
              <a:t>Στυλ κύριου υπότιτλου</a:t>
            </a:r>
            <a:endParaRPr dirty="0" lang="en-US"/>
          </a:p>
        </p:txBody>
      </p:sp>
      <p:sp>
        <p:nvSpPr>
          <p:cNvPr id="1048602"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603" name="Footer Placeholder 4"/>
          <p:cNvSpPr>
            <a:spLocks noGrp="1"/>
          </p:cNvSpPr>
          <p:nvPr>
            <p:ph type="ftr" sz="quarter" idx="11"/>
          </p:nvPr>
        </p:nvSpPr>
        <p:spPr/>
        <p:txBody>
          <a:bodyPr/>
          <a:p>
            <a:endParaRPr dirty="0" lang="en-US"/>
          </a:p>
        </p:txBody>
      </p:sp>
      <p:sp>
        <p:nvSpPr>
          <p:cNvPr id="1048604" name="Slide Number Placeholder 5"/>
          <p:cNvSpPr>
            <a:spLocks noGrp="1"/>
          </p:cNvSpPr>
          <p:nvPr>
            <p:ph type="sldNum" sz="quarter" idx="12"/>
          </p:nvPr>
        </p:nvSpPr>
        <p:spPr/>
        <p:txBody>
          <a:bodyPr/>
          <a:p>
            <a:fld id="{D57F1E4F-1CFF-5643-939E-217C01CDF565}" type="slidenum">
              <a:rPr dirty="0" lang="en-US"/>
              <a:t>‹#›</a:t>
            </a:fld>
            <a:endParaRPr dirty="0" lang="en-US"/>
          </a:p>
        </p:txBody>
      </p:sp>
      <p:cxnSp>
        <p:nvCxnSpPr>
          <p:cNvPr id="3145733" name="Straight Connector 15"/>
          <p:cNvCxnSpPr>
            <a:cxnSpLocks/>
          </p:cNvCxnSpPr>
          <p:nvPr/>
        </p:nvCxnSpPr>
        <p:spPr>
          <a:xfrm flipH="1">
            <a:off x="8228012" y="8467"/>
            <a:ext cx="3810000" cy="3810000"/>
          </a:xfrm>
          <a:prstGeom prst="line"/>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4" name="Straight Connector 16"/>
          <p:cNvCxnSpPr>
            <a:cxnSpLocks/>
          </p:cNvCxnSpPr>
          <p:nvPr/>
        </p:nvCxnSpPr>
        <p:spPr>
          <a:xfrm flipH="1">
            <a:off x="6108170" y="91545"/>
            <a:ext cx="6080655" cy="6080655"/>
          </a:xfrm>
          <a:prstGeom prst="line"/>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5" name="Straight Connector 18"/>
          <p:cNvCxnSpPr>
            <a:cxnSpLocks/>
          </p:cNvCxnSpPr>
          <p:nvPr/>
        </p:nvCxnSpPr>
        <p:spPr>
          <a:xfrm flipH="1">
            <a:off x="7235825" y="228600"/>
            <a:ext cx="4953000" cy="4953000"/>
          </a:xfrm>
          <a:prstGeom prst="line"/>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6" name="Straight Connector 20"/>
          <p:cNvCxnSpPr>
            <a:cxnSpLocks/>
          </p:cNvCxnSpPr>
          <p:nvPr/>
        </p:nvCxnSpPr>
        <p:spPr>
          <a:xfrm flipH="1">
            <a:off x="7335837" y="32278"/>
            <a:ext cx="4852989" cy="4852989"/>
          </a:xfrm>
          <a:prstGeom prst="line"/>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7" name="Straight Connector 22"/>
          <p:cNvCxnSpPr>
            <a:cxnSpLocks/>
          </p:cNvCxnSpPr>
          <p:nvPr/>
        </p:nvCxnSpPr>
        <p:spPr>
          <a:xfrm flipH="1">
            <a:off x="7845426" y="609601"/>
            <a:ext cx="4343399" cy="4343399"/>
          </a:xfrm>
          <a:prstGeom prst="line"/>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61" name=""/>
        <p:cNvGrpSpPr/>
        <p:nvPr/>
      </p:nvGrpSpPr>
      <p:grpSpPr>
        <a:xfrm>
          <a:off x="0" y="0"/>
          <a:ext cx="0" cy="0"/>
          <a:chOff x="0" y="0"/>
          <a:chExt cx="0" cy="0"/>
        </a:xfrm>
      </p:grpSpPr>
      <p:sp>
        <p:nvSpPr>
          <p:cNvPr id="1048672" name="Title 1"/>
          <p:cNvSpPr>
            <a:spLocks noGrp="1"/>
          </p:cNvSpPr>
          <p:nvPr>
            <p:ph type="title"/>
          </p:nvPr>
        </p:nvSpPr>
        <p:spPr/>
        <p:txBody>
          <a:bodyPr/>
          <a:p>
            <a:r>
              <a:rPr lang="el-GR" smtClean="0"/>
              <a:t>Στυλ κύριου τίτλου</a:t>
            </a:r>
            <a:endParaRPr dirty="0" lang="en-US"/>
          </a:p>
        </p:txBody>
      </p:sp>
      <p:sp>
        <p:nvSpPr>
          <p:cNvPr id="1048673" name="Picture Placeholder 2"/>
          <p:cNvSpPr>
            <a:spLocks noChangeAspect="1" noGrp="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r="14460000" dist="38100">
              <a:srgbClr val="000000">
                <a:alpha val="70000"/>
              </a:srgbClr>
            </a:inn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l-GR" smtClean="0"/>
              <a:t>Κάντε κλικ στο εικονίδιο για να προσθέσετε εικόνα</a:t>
            </a:r>
            <a:endParaRPr dirty="0" lang="en-US"/>
          </a:p>
        </p:txBody>
      </p:sp>
      <p:sp>
        <p:nvSpPr>
          <p:cNvPr id="1048674" name="Text Placeholder 9"/>
          <p:cNvSpPr>
            <a:spLocks noGrp="1"/>
          </p:cNvSpPr>
          <p:nvPr>
            <p:ph type="body" sz="quarter" idx="14"/>
          </p:nvPr>
        </p:nvSpPr>
        <p:spPr>
          <a:xfrm>
            <a:off x="914402" y="3843867"/>
            <a:ext cx="8304210" cy="457200"/>
          </a:xfrm>
        </p:spPr>
        <p:txBody>
          <a:bodyPr anchor="t">
            <a:normAutofit/>
          </a:bodyPr>
          <a:lstStyle>
            <a:lvl1pPr indent="0" marL="0">
              <a:buFontTx/>
              <a:buNone/>
              <a:defRPr sz="1600"/>
            </a:lvl1pPr>
            <a:lvl2pPr indent="0" marL="457200">
              <a:buFontTx/>
              <a:buNone/>
            </a:lvl2pPr>
            <a:lvl3pPr indent="0" marL="914400">
              <a:buFontTx/>
              <a:buNone/>
            </a:lvl3pPr>
            <a:lvl4pPr indent="0" marL="1371600">
              <a:buFontTx/>
              <a:buNone/>
            </a:lvl4pPr>
            <a:lvl5pPr indent="0" marL="1828800">
              <a:buFontTx/>
              <a:buNone/>
            </a:lvl5pPr>
          </a:lstStyle>
          <a:p>
            <a:pPr lvl="0"/>
            <a:r>
              <a:rPr lang="el-GR" smtClean="0"/>
              <a:t>Στυλ υποδείγματος κειμένου</a:t>
            </a:r>
          </a:p>
        </p:txBody>
      </p:sp>
      <p:sp>
        <p:nvSpPr>
          <p:cNvPr id="1048675" name="Date Placeholder 2"/>
          <p:cNvSpPr>
            <a:spLocks noGrp="1"/>
          </p:cNvSpPr>
          <p:nvPr>
            <p:ph type="dt" sz="half" idx="10"/>
          </p:nvPr>
        </p:nvSpPr>
        <p:spPr/>
        <p:txBody>
          <a:bodyPr/>
          <a:p>
            <a:fld id="{B61BEF0D-F0BB-DE4B-95CE-6DB70DBA9567}" type="datetimeFigureOut">
              <a:rPr dirty="0" lang="en-US"/>
              <a:t>11/20/2022</a:t>
            </a:fld>
            <a:endParaRPr dirty="0" lang="en-US"/>
          </a:p>
        </p:txBody>
      </p:sp>
      <p:sp>
        <p:nvSpPr>
          <p:cNvPr id="1048676" name="Footer Placeholder 3"/>
          <p:cNvSpPr>
            <a:spLocks noGrp="1"/>
          </p:cNvSpPr>
          <p:nvPr>
            <p:ph type="ftr" sz="quarter" idx="11"/>
          </p:nvPr>
        </p:nvSpPr>
        <p:spPr/>
        <p:txBody>
          <a:bodyPr/>
          <a:p>
            <a:endParaRPr dirty="0" lang="en-US"/>
          </a:p>
        </p:txBody>
      </p:sp>
      <p:sp>
        <p:nvSpPr>
          <p:cNvPr id="1048677" name="Slide Number Placeholder 4"/>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53" name=""/>
        <p:cNvGrpSpPr/>
        <p:nvPr/>
      </p:nvGrpSpPr>
      <p:grpSpPr>
        <a:xfrm>
          <a:off x="0" y="0"/>
          <a:ext cx="0" cy="0"/>
          <a:chOff x="0" y="0"/>
          <a:chExt cx="0" cy="0"/>
        </a:xfrm>
      </p:grpSpPr>
      <p:sp>
        <p:nvSpPr>
          <p:cNvPr id="1048626" name="Title 1"/>
          <p:cNvSpPr>
            <a:spLocks noGrp="1"/>
          </p:cNvSpPr>
          <p:nvPr>
            <p:ph type="title"/>
          </p:nvPr>
        </p:nvSpPr>
        <p:spPr>
          <a:xfrm>
            <a:off x="684213" y="685800"/>
            <a:ext cx="10058400" cy="2743200"/>
          </a:xfrm>
        </p:spPr>
        <p:txBody>
          <a:bodyPr anchor="ctr">
            <a:normAutofit/>
          </a:bodyPr>
          <a:lstStyle>
            <a:lvl1pPr algn="l">
              <a:defRPr b="0" cap="all" sz="3200"/>
            </a:lvl1pPr>
          </a:lstStyle>
          <a:p>
            <a:r>
              <a:rPr lang="el-GR" smtClean="0"/>
              <a:t>Στυλ κύριου τίτλου</a:t>
            </a:r>
            <a:endParaRPr dirty="0" lang="en-US"/>
          </a:p>
        </p:txBody>
      </p:sp>
      <p:sp>
        <p:nvSpPr>
          <p:cNvPr id="1048627" name="Text Placeholder 2"/>
          <p:cNvSpPr>
            <a:spLocks noGrp="1"/>
          </p:cNvSpPr>
          <p:nvPr>
            <p:ph type="body" idx="1"/>
          </p:nvPr>
        </p:nvSpPr>
        <p:spPr>
          <a:xfrm>
            <a:off x="684212" y="4114800"/>
            <a:ext cx="8535988" cy="1879600"/>
          </a:xfrm>
        </p:spPr>
        <p:txBody>
          <a:bodyPr anchor="ctr">
            <a:normAutofit/>
          </a:bodyPr>
          <a:lstStyle>
            <a:lvl1pPr algn="l" indent="0" marL="0">
              <a:buNone/>
              <a:defRPr sz="2000">
                <a:solidFill>
                  <a:schemeClr val="bg2">
                    <a:lumMod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l-GR" smtClean="0"/>
              <a:t>Στυλ υποδείγματος κειμένου</a:t>
            </a:r>
          </a:p>
        </p:txBody>
      </p:sp>
      <p:sp>
        <p:nvSpPr>
          <p:cNvPr id="1048628"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629" name="Footer Placeholder 4"/>
          <p:cNvSpPr>
            <a:spLocks noGrp="1"/>
          </p:cNvSpPr>
          <p:nvPr>
            <p:ph type="ftr" sz="quarter" idx="11"/>
          </p:nvPr>
        </p:nvSpPr>
        <p:spPr/>
        <p:txBody>
          <a:bodyPr/>
          <a:p>
            <a:endParaRPr dirty="0" lang="en-US"/>
          </a:p>
        </p:txBody>
      </p:sp>
      <p:sp>
        <p:nvSpPr>
          <p:cNvPr id="1048630"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60" name=""/>
        <p:cNvGrpSpPr/>
        <p:nvPr/>
      </p:nvGrpSpPr>
      <p:grpSpPr>
        <a:xfrm>
          <a:off x="0" y="0"/>
          <a:ext cx="0" cy="0"/>
          <a:chOff x="0" y="0"/>
          <a:chExt cx="0" cy="0"/>
        </a:xfrm>
      </p:grpSpPr>
      <p:sp>
        <p:nvSpPr>
          <p:cNvPr id="1048664" name="Title 1"/>
          <p:cNvSpPr>
            <a:spLocks noGrp="1"/>
          </p:cNvSpPr>
          <p:nvPr>
            <p:ph type="title"/>
          </p:nvPr>
        </p:nvSpPr>
        <p:spPr>
          <a:xfrm>
            <a:off x="1141411" y="685800"/>
            <a:ext cx="9144001" cy="2743200"/>
          </a:xfrm>
        </p:spPr>
        <p:txBody>
          <a:bodyPr anchor="ctr">
            <a:normAutofit/>
          </a:bodyPr>
          <a:lstStyle>
            <a:lvl1pPr algn="l">
              <a:defRPr b="0" cap="all" sz="3200">
                <a:solidFill>
                  <a:schemeClr val="tx1"/>
                </a:solidFill>
              </a:defRPr>
            </a:lvl1pPr>
          </a:lstStyle>
          <a:p>
            <a:r>
              <a:rPr lang="el-GR" smtClean="0"/>
              <a:t>Στυλ κύριου τίτλου</a:t>
            </a:r>
            <a:endParaRPr dirty="0" lang="en-US"/>
          </a:p>
        </p:txBody>
      </p:sp>
      <p:sp>
        <p:nvSpPr>
          <p:cNvPr id="1048665" name="Text Placeholder 9"/>
          <p:cNvSpPr>
            <a:spLocks noGrp="1"/>
          </p:cNvSpPr>
          <p:nvPr>
            <p:ph type="body" sz="quarter" idx="13"/>
          </p:nvPr>
        </p:nvSpPr>
        <p:spPr>
          <a:xfrm>
            <a:off x="1446212" y="3429000"/>
            <a:ext cx="8534400" cy="381000"/>
          </a:xfrm>
        </p:spPr>
        <p:txBody>
          <a:bodyPr anchor="ctr"/>
          <a:lstStyle>
            <a:lvl1pPr indent="0" marL="0">
              <a:buFontTx/>
              <a:buNone/>
            </a:lvl1pPr>
            <a:lvl2pPr indent="0" marL="457200">
              <a:buFontTx/>
              <a:buNone/>
            </a:lvl2pPr>
            <a:lvl3pPr indent="0" marL="914400">
              <a:buFontTx/>
              <a:buNone/>
            </a:lvl3pPr>
            <a:lvl4pPr indent="0" marL="1371600">
              <a:buFontTx/>
              <a:buNone/>
            </a:lvl4pPr>
            <a:lvl5pPr indent="0" marL="1828800">
              <a:buFontTx/>
              <a:buNone/>
            </a:lvl5pPr>
          </a:lstStyle>
          <a:p>
            <a:pPr lvl="0"/>
            <a:r>
              <a:rPr lang="el-GR" smtClean="0"/>
              <a:t>Στυλ υποδείγματος κειμένου</a:t>
            </a:r>
          </a:p>
        </p:txBody>
      </p:sp>
      <p:sp>
        <p:nvSpPr>
          <p:cNvPr id="1048666" name="Text Placeholder 2"/>
          <p:cNvSpPr>
            <a:spLocks noGrp="1"/>
          </p:cNvSpPr>
          <p:nvPr>
            <p:ph type="body" idx="1"/>
          </p:nvPr>
        </p:nvSpPr>
        <p:spPr>
          <a:xfrm>
            <a:off x="684213" y="4301067"/>
            <a:ext cx="8534400" cy="1684865"/>
          </a:xfrm>
        </p:spPr>
        <p:txBody>
          <a:bodyPr anchor="ctr">
            <a:normAutofit/>
          </a:bodyPr>
          <a:lstStyle>
            <a:lvl1pPr algn="l" indent="0" marL="0">
              <a:buNone/>
              <a:defRPr sz="2000">
                <a:solidFill>
                  <a:schemeClr val="bg2">
                    <a:lumMod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l-GR" smtClean="0"/>
              <a:t>Στυλ υποδείγματος κειμένου</a:t>
            </a:r>
          </a:p>
        </p:txBody>
      </p:sp>
      <p:sp>
        <p:nvSpPr>
          <p:cNvPr id="1048667"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668" name="Footer Placeholder 4"/>
          <p:cNvSpPr>
            <a:spLocks noGrp="1"/>
          </p:cNvSpPr>
          <p:nvPr>
            <p:ph type="ftr" sz="quarter" idx="11"/>
          </p:nvPr>
        </p:nvSpPr>
        <p:spPr/>
        <p:txBody>
          <a:bodyPr/>
          <a:p>
            <a:endParaRPr dirty="0" lang="en-US"/>
          </a:p>
        </p:txBody>
      </p:sp>
      <p:sp>
        <p:nvSpPr>
          <p:cNvPr id="1048669"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670" name="TextBox 13"/>
          <p:cNvSpPr txBox="1"/>
          <p:nvPr/>
        </p:nvSpPr>
        <p:spPr>
          <a:xfrm>
            <a:off x="531812" y="812222"/>
            <a:ext cx="609600" cy="584776"/>
          </a:xfrm>
          <a:prstGeom prst="rect"/>
        </p:spPr>
        <p:txBody>
          <a:bodyPr anchor="ctr" bIns="45720" lIns="91440" rIns="91440" rtlCol="0" tIns="45720" vert="horz">
            <a:noAutofit/>
          </a:bodyPr>
          <a:p>
            <a:pPr lvl="0"/>
            <a:r>
              <a:rPr dirty="0" sz="8000" lang="en-US">
                <a:solidFill>
                  <a:schemeClr val="tx1"/>
                </a:solidFill>
                <a:effectLst/>
              </a:rPr>
              <a:t>“</a:t>
            </a:r>
          </a:p>
        </p:txBody>
      </p:sp>
      <p:sp>
        <p:nvSpPr>
          <p:cNvPr id="1048671" name="TextBox 14"/>
          <p:cNvSpPr txBox="1"/>
          <p:nvPr/>
        </p:nvSpPr>
        <p:spPr>
          <a:xfrm>
            <a:off x="10285412" y="2768601"/>
            <a:ext cx="609600" cy="584776"/>
          </a:xfrm>
          <a:prstGeom prst="rect"/>
        </p:spPr>
        <p:txBody>
          <a:bodyPr anchor="ctr" bIns="45720" lIns="91440" rIns="91440" rtlCol="0" tIns="45720" vert="horz">
            <a:noAutofit/>
          </a:bodyPr>
          <a:p>
            <a:pPr algn="r" lvl="0"/>
            <a:r>
              <a:rPr dirty="0" sz="8000" lang="en-US">
                <a:solidFill>
                  <a:schemeClr val="tx1"/>
                </a:solidFill>
                <a:effectLst/>
              </a:rPr>
              <a:t>”</a:t>
            </a: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52" name=""/>
        <p:cNvGrpSpPr/>
        <p:nvPr/>
      </p:nvGrpSpPr>
      <p:grpSpPr>
        <a:xfrm>
          <a:off x="0" y="0"/>
          <a:ext cx="0" cy="0"/>
          <a:chOff x="0" y="0"/>
          <a:chExt cx="0" cy="0"/>
        </a:xfrm>
      </p:grpSpPr>
      <p:sp>
        <p:nvSpPr>
          <p:cNvPr id="1048621" name="Title 1"/>
          <p:cNvSpPr>
            <a:spLocks noGrp="1"/>
          </p:cNvSpPr>
          <p:nvPr>
            <p:ph type="title"/>
          </p:nvPr>
        </p:nvSpPr>
        <p:spPr>
          <a:xfrm>
            <a:off x="684212" y="3429000"/>
            <a:ext cx="8534400" cy="1697400"/>
          </a:xfrm>
        </p:spPr>
        <p:txBody>
          <a:bodyPr anchor="b">
            <a:normAutofit/>
          </a:bodyPr>
          <a:lstStyle>
            <a:lvl1pPr algn="l">
              <a:defRPr b="0" cap="all" sz="3200"/>
            </a:lvl1pPr>
          </a:lstStyle>
          <a:p>
            <a:r>
              <a:rPr lang="el-GR" smtClean="0"/>
              <a:t>Στυλ κύριου τίτλου</a:t>
            </a:r>
            <a:endParaRPr dirty="0" lang="en-US"/>
          </a:p>
        </p:txBody>
      </p:sp>
      <p:sp>
        <p:nvSpPr>
          <p:cNvPr id="1048622" name="Text Placeholder 2"/>
          <p:cNvSpPr>
            <a:spLocks noGrp="1"/>
          </p:cNvSpPr>
          <p:nvPr>
            <p:ph type="body" idx="1"/>
          </p:nvPr>
        </p:nvSpPr>
        <p:spPr>
          <a:xfrm>
            <a:off x="684211" y="5132981"/>
            <a:ext cx="8535990" cy="860400"/>
          </a:xfrm>
        </p:spPr>
        <p:txBody>
          <a:bodyPr anchor="t">
            <a:normAutofit/>
          </a:bodyPr>
          <a:lstStyle>
            <a:lvl1pPr algn="l" indent="0" marL="0">
              <a:buNone/>
              <a:defRPr sz="2000">
                <a:solidFill>
                  <a:schemeClr val="bg2">
                    <a:lumMod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l-GR" smtClean="0"/>
              <a:t>Στυλ υποδείγματος κειμένου</a:t>
            </a:r>
          </a:p>
        </p:txBody>
      </p:sp>
      <p:sp>
        <p:nvSpPr>
          <p:cNvPr id="1048623"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624" name="Footer Placeholder 4"/>
          <p:cNvSpPr>
            <a:spLocks noGrp="1"/>
          </p:cNvSpPr>
          <p:nvPr>
            <p:ph type="ftr" sz="quarter" idx="11"/>
          </p:nvPr>
        </p:nvSpPr>
        <p:spPr/>
        <p:txBody>
          <a:bodyPr/>
          <a:p>
            <a:endParaRPr dirty="0" lang="en-US"/>
          </a:p>
        </p:txBody>
      </p:sp>
      <p:sp>
        <p:nvSpPr>
          <p:cNvPr id="1048625"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63" name=""/>
        <p:cNvGrpSpPr/>
        <p:nvPr/>
      </p:nvGrpSpPr>
      <p:grpSpPr>
        <a:xfrm>
          <a:off x="0" y="0"/>
          <a:ext cx="0" cy="0"/>
          <a:chOff x="0" y="0"/>
          <a:chExt cx="0" cy="0"/>
        </a:xfrm>
      </p:grpSpPr>
      <p:sp>
        <p:nvSpPr>
          <p:cNvPr id="1048684" name="Title 1"/>
          <p:cNvSpPr>
            <a:spLocks noGrp="1"/>
          </p:cNvSpPr>
          <p:nvPr>
            <p:ph type="title"/>
          </p:nvPr>
        </p:nvSpPr>
        <p:spPr>
          <a:xfrm>
            <a:off x="1141413" y="685800"/>
            <a:ext cx="9144000" cy="2743200"/>
          </a:xfrm>
        </p:spPr>
        <p:txBody>
          <a:bodyPr anchor="ctr">
            <a:normAutofit/>
          </a:bodyPr>
          <a:lstStyle>
            <a:lvl1pPr algn="l">
              <a:defRPr b="0" cap="all" sz="3200">
                <a:solidFill>
                  <a:schemeClr val="tx1"/>
                </a:solidFill>
              </a:defRPr>
            </a:lvl1pPr>
          </a:lstStyle>
          <a:p>
            <a:r>
              <a:rPr lang="el-GR" smtClean="0"/>
              <a:t>Στυλ κύριου τίτλου</a:t>
            </a:r>
            <a:endParaRPr dirty="0" lang="en-US"/>
          </a:p>
        </p:txBody>
      </p:sp>
      <p:sp>
        <p:nvSpPr>
          <p:cNvPr id="1048685" name="Text Placeholder 9"/>
          <p:cNvSpPr>
            <a:spLocks noGrp="1"/>
          </p:cNvSpPr>
          <p:nvPr>
            <p:ph type="body" sz="quarter" idx="13"/>
          </p:nvPr>
        </p:nvSpPr>
        <p:spPr>
          <a:xfrm>
            <a:off x="684212" y="3928534"/>
            <a:ext cx="8534401" cy="1049866"/>
          </a:xfrm>
        </p:spPr>
        <p:txBody>
          <a:bodyPr anchor="b" bIns="45720" lIns="91440" rIns="91440" rtlCol="0" tIns="45720" vert="horz">
            <a:normAutofit/>
          </a:bodyPr>
          <a:lstStyle>
            <a:lvl1pPr>
              <a:buNone/>
              <a:defRPr b="0" cap="all" dirty="0" sz="2400" lang="en-US">
                <a:ln w="3175" cmpd="sng">
                  <a:noFill/>
                </a:ln>
                <a:solidFill>
                  <a:schemeClr val="tx1"/>
                </a:solidFill>
                <a:effectLst/>
              </a:defRPr>
            </a:lvl1pPr>
          </a:lstStyle>
          <a:p>
            <a:pPr lvl="0" marL="0">
              <a:spcBef>
                <a:spcPct val="0"/>
              </a:spcBef>
              <a:buNone/>
            </a:pPr>
            <a:r>
              <a:rPr lang="el-GR" smtClean="0"/>
              <a:t>Στυλ υποδείγματος κειμένου</a:t>
            </a:r>
          </a:p>
        </p:txBody>
      </p:sp>
      <p:sp>
        <p:nvSpPr>
          <p:cNvPr id="1048686" name="Text Placeholder 2"/>
          <p:cNvSpPr>
            <a:spLocks noGrp="1"/>
          </p:cNvSpPr>
          <p:nvPr>
            <p:ph type="body" idx="1"/>
          </p:nvPr>
        </p:nvSpPr>
        <p:spPr>
          <a:xfrm>
            <a:off x="684211" y="4978400"/>
            <a:ext cx="8534401" cy="1016000"/>
          </a:xfrm>
        </p:spPr>
        <p:txBody>
          <a:bodyPr anchor="t">
            <a:normAutofit/>
          </a:bodyPr>
          <a:lstStyle>
            <a:lvl1pPr algn="l" indent="0" marL="0">
              <a:buNone/>
              <a:defRPr sz="1800">
                <a:solidFill>
                  <a:schemeClr val="bg2">
                    <a:lumMod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l-GR" smtClean="0"/>
              <a:t>Στυλ υποδείγματος κειμένου</a:t>
            </a:r>
          </a:p>
        </p:txBody>
      </p:sp>
      <p:sp>
        <p:nvSpPr>
          <p:cNvPr id="1048687"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688" name="Footer Placeholder 4"/>
          <p:cNvSpPr>
            <a:spLocks noGrp="1"/>
          </p:cNvSpPr>
          <p:nvPr>
            <p:ph type="ftr" sz="quarter" idx="11"/>
          </p:nvPr>
        </p:nvSpPr>
        <p:spPr/>
        <p:txBody>
          <a:bodyPr/>
          <a:p>
            <a:endParaRPr dirty="0" lang="en-US"/>
          </a:p>
        </p:txBody>
      </p:sp>
      <p:sp>
        <p:nvSpPr>
          <p:cNvPr id="1048689"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690" name="TextBox 10"/>
          <p:cNvSpPr txBox="1"/>
          <p:nvPr/>
        </p:nvSpPr>
        <p:spPr>
          <a:xfrm>
            <a:off x="531812" y="812222"/>
            <a:ext cx="609600" cy="584776"/>
          </a:xfrm>
          <a:prstGeom prst="rect"/>
        </p:spPr>
        <p:txBody>
          <a:bodyPr anchor="ctr" bIns="45720" lIns="91440" rIns="91440" rtlCol="0" tIns="45720" vert="horz">
            <a:noAutofit/>
          </a:bodyPr>
          <a:p>
            <a:pPr lvl="0"/>
            <a:r>
              <a:rPr dirty="0" sz="8000" lang="en-US">
                <a:solidFill>
                  <a:schemeClr val="tx1"/>
                </a:solidFill>
                <a:effectLst/>
              </a:rPr>
              <a:t>“</a:t>
            </a:r>
          </a:p>
        </p:txBody>
      </p:sp>
      <p:sp>
        <p:nvSpPr>
          <p:cNvPr id="1048691" name="TextBox 11"/>
          <p:cNvSpPr txBox="1"/>
          <p:nvPr/>
        </p:nvSpPr>
        <p:spPr>
          <a:xfrm>
            <a:off x="10285412" y="2768601"/>
            <a:ext cx="609600" cy="584776"/>
          </a:xfrm>
          <a:prstGeom prst="rect"/>
        </p:spPr>
        <p:txBody>
          <a:bodyPr anchor="ctr" bIns="45720" lIns="91440" rIns="91440" rtlCol="0" tIns="45720" vert="horz">
            <a:noAutofit/>
          </a:bodyPr>
          <a:p>
            <a:pPr algn="r" lvl="0"/>
            <a:r>
              <a:rPr dirty="0" sz="8000" lang="en-US">
                <a:solidFill>
                  <a:schemeClr val="tx1"/>
                </a:solidFill>
                <a:effectLst/>
              </a:rPr>
              <a:t>”</a:t>
            </a:r>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55" name=""/>
        <p:cNvGrpSpPr/>
        <p:nvPr/>
      </p:nvGrpSpPr>
      <p:grpSpPr>
        <a:xfrm>
          <a:off x="0" y="0"/>
          <a:ext cx="0" cy="0"/>
          <a:chOff x="0" y="0"/>
          <a:chExt cx="0" cy="0"/>
        </a:xfrm>
      </p:grpSpPr>
      <p:sp>
        <p:nvSpPr>
          <p:cNvPr id="1048637" name="Title 1"/>
          <p:cNvSpPr>
            <a:spLocks noGrp="1"/>
          </p:cNvSpPr>
          <p:nvPr>
            <p:ph type="title"/>
          </p:nvPr>
        </p:nvSpPr>
        <p:spPr>
          <a:xfrm>
            <a:off x="684213" y="685800"/>
            <a:ext cx="10058400" cy="2743200"/>
          </a:xfrm>
        </p:spPr>
        <p:txBody>
          <a:bodyPr anchor="ctr" bIns="45720" lIns="91440" rIns="91440" rtlCol="0" tIns="45720" vert="horz">
            <a:normAutofit/>
          </a:bodyPr>
          <a:lstStyle>
            <a:lvl1pPr>
              <a:defRPr b="0" dirty="0" lang="en-US"/>
            </a:lvl1pPr>
          </a:lstStyle>
          <a:p>
            <a:pPr lvl="0" marL="0"/>
            <a:r>
              <a:rPr lang="el-GR" smtClean="0"/>
              <a:t>Στυλ κύριου τίτλου</a:t>
            </a:r>
            <a:endParaRPr dirty="0" lang="en-US"/>
          </a:p>
        </p:txBody>
      </p:sp>
      <p:sp>
        <p:nvSpPr>
          <p:cNvPr id="1048638" name="Text Placeholder 9"/>
          <p:cNvSpPr>
            <a:spLocks noGrp="1"/>
          </p:cNvSpPr>
          <p:nvPr>
            <p:ph type="body" sz="quarter" idx="13"/>
          </p:nvPr>
        </p:nvSpPr>
        <p:spPr>
          <a:xfrm>
            <a:off x="684212" y="3928534"/>
            <a:ext cx="8534400" cy="838200"/>
          </a:xfrm>
        </p:spPr>
        <p:txBody>
          <a:bodyPr anchor="b" bIns="45720" lIns="91440" rIns="91440" rtlCol="0" tIns="45720" vert="horz">
            <a:normAutofit/>
          </a:bodyPr>
          <a:lstStyle>
            <a:lvl1pPr>
              <a:buNone/>
              <a:defRPr b="0" cap="all" dirty="0" sz="2400" lang="en-US">
                <a:ln w="3175" cmpd="sng">
                  <a:noFill/>
                </a:ln>
                <a:solidFill>
                  <a:schemeClr val="tx1"/>
                </a:solidFill>
                <a:effectLst/>
              </a:defRPr>
            </a:lvl1pPr>
          </a:lstStyle>
          <a:p>
            <a:pPr lvl="0" marL="0">
              <a:spcBef>
                <a:spcPct val="0"/>
              </a:spcBef>
              <a:buNone/>
            </a:pPr>
            <a:r>
              <a:rPr lang="el-GR" smtClean="0"/>
              <a:t>Στυλ υποδείγματος κειμένου</a:t>
            </a:r>
          </a:p>
        </p:txBody>
      </p:sp>
      <p:sp>
        <p:nvSpPr>
          <p:cNvPr id="1048639" name="Text Placeholder 2"/>
          <p:cNvSpPr>
            <a:spLocks noGrp="1"/>
          </p:cNvSpPr>
          <p:nvPr>
            <p:ph type="body" idx="1"/>
          </p:nvPr>
        </p:nvSpPr>
        <p:spPr>
          <a:xfrm>
            <a:off x="684211" y="4766732"/>
            <a:ext cx="8534401" cy="1227667"/>
          </a:xfrm>
        </p:spPr>
        <p:txBody>
          <a:bodyPr anchor="t">
            <a:normAutofit/>
          </a:bodyPr>
          <a:lstStyle>
            <a:lvl1pPr algn="l" indent="0" marL="0">
              <a:buNone/>
              <a:defRPr sz="1800">
                <a:solidFill>
                  <a:schemeClr val="bg2">
                    <a:lumMod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l-GR" smtClean="0"/>
              <a:t>Στυλ υποδείγματος κειμένου</a:t>
            </a:r>
          </a:p>
        </p:txBody>
      </p:sp>
      <p:sp>
        <p:nvSpPr>
          <p:cNvPr id="1048640"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641" name="Footer Placeholder 4"/>
          <p:cNvSpPr>
            <a:spLocks noGrp="1"/>
          </p:cNvSpPr>
          <p:nvPr>
            <p:ph type="ftr" sz="quarter" idx="11"/>
          </p:nvPr>
        </p:nvSpPr>
        <p:spPr/>
        <p:txBody>
          <a:bodyPr/>
          <a:p>
            <a:endParaRPr dirty="0" lang="en-US"/>
          </a:p>
        </p:txBody>
      </p:sp>
      <p:sp>
        <p:nvSpPr>
          <p:cNvPr id="1048642"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Τίτλος και Κατακόρυφο κείμενο">
    <p:spTree>
      <p:nvGrpSpPr>
        <p:cNvPr id="65" name=""/>
        <p:cNvGrpSpPr/>
        <p:nvPr/>
      </p:nvGrpSpPr>
      <p:grpSpPr>
        <a:xfrm>
          <a:off x="0" y="0"/>
          <a:ext cx="0" cy="0"/>
          <a:chOff x="0" y="0"/>
          <a:chExt cx="0" cy="0"/>
        </a:xfrm>
      </p:grpSpPr>
      <p:sp>
        <p:nvSpPr>
          <p:cNvPr id="1048698" name="Title 1"/>
          <p:cNvSpPr>
            <a:spLocks noGrp="1"/>
          </p:cNvSpPr>
          <p:nvPr>
            <p:ph type="title"/>
          </p:nvPr>
        </p:nvSpPr>
        <p:spPr/>
        <p:txBody>
          <a:bodyPr/>
          <a:lstStyle>
            <a:lvl1pPr algn="l"/>
          </a:lstStyle>
          <a:p>
            <a:r>
              <a:rPr lang="el-GR" smtClean="0"/>
              <a:t>Στυλ κύριου τίτλου</a:t>
            </a:r>
            <a:endParaRPr dirty="0" lang="en-US"/>
          </a:p>
        </p:txBody>
      </p:sp>
      <p:sp>
        <p:nvSpPr>
          <p:cNvPr id="1048699" name="Vertical Text Placeholder 2"/>
          <p:cNvSpPr>
            <a:spLocks noGrp="1"/>
          </p:cNvSpPr>
          <p:nvPr>
            <p:ph type="body" orient="vert" idx="1"/>
          </p:nvPr>
        </p:nvSpPr>
        <p:spPr/>
        <p:txBody>
          <a:bodyPr anchor="t" vert="eaVert"/>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700"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701" name="Footer Placeholder 4"/>
          <p:cNvSpPr>
            <a:spLocks noGrp="1"/>
          </p:cNvSpPr>
          <p:nvPr>
            <p:ph type="ftr" sz="quarter" idx="11"/>
          </p:nvPr>
        </p:nvSpPr>
        <p:spPr/>
        <p:txBody>
          <a:bodyPr/>
          <a:p>
            <a:endParaRPr dirty="0" lang="en-US"/>
          </a:p>
        </p:txBody>
      </p:sp>
      <p:sp>
        <p:nvSpPr>
          <p:cNvPr id="1048702"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Κατακόρυφος τίτλος και Κείμενο">
    <p:spTree>
      <p:nvGrpSpPr>
        <p:cNvPr id="59" name=""/>
        <p:cNvGrpSpPr/>
        <p:nvPr/>
      </p:nvGrpSpPr>
      <p:grpSpPr>
        <a:xfrm>
          <a:off x="0" y="0"/>
          <a:ext cx="0" cy="0"/>
          <a:chOff x="0" y="0"/>
          <a:chExt cx="0" cy="0"/>
        </a:xfrm>
      </p:grpSpPr>
      <p:sp>
        <p:nvSpPr>
          <p:cNvPr id="1048659" name="Vertical Title 1"/>
          <p:cNvSpPr>
            <a:spLocks noGrp="1"/>
          </p:cNvSpPr>
          <p:nvPr>
            <p:ph type="title" orient="vert"/>
          </p:nvPr>
        </p:nvSpPr>
        <p:spPr>
          <a:xfrm>
            <a:off x="8685212" y="685800"/>
            <a:ext cx="2057400" cy="4572000"/>
          </a:xfrm>
        </p:spPr>
        <p:txBody>
          <a:bodyPr vert="eaVert"/>
          <a:p>
            <a:r>
              <a:rPr lang="el-GR" smtClean="0"/>
              <a:t>Στυλ κύριου τίτλου</a:t>
            </a:r>
            <a:endParaRPr dirty="0" lang="en-US"/>
          </a:p>
        </p:txBody>
      </p:sp>
      <p:sp>
        <p:nvSpPr>
          <p:cNvPr id="1048660" name="Vertical Text Placeholder 2"/>
          <p:cNvSpPr>
            <a:spLocks noGrp="1"/>
          </p:cNvSpPr>
          <p:nvPr>
            <p:ph type="body" orient="vert" idx="1"/>
          </p:nvPr>
        </p:nvSpPr>
        <p:spPr>
          <a:xfrm>
            <a:off x="685800" y="685800"/>
            <a:ext cx="7823200" cy="5308600"/>
          </a:xfrm>
        </p:spPr>
        <p:txBody>
          <a:bodyPr anchor="t" vert="eaVert"/>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661"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662" name="Footer Placeholder 4"/>
          <p:cNvSpPr>
            <a:spLocks noGrp="1"/>
          </p:cNvSpPr>
          <p:nvPr>
            <p:ph type="ftr" sz="quarter" idx="11"/>
          </p:nvPr>
        </p:nvSpPr>
        <p:spPr/>
        <p:txBody>
          <a:bodyPr/>
          <a:p>
            <a:endParaRPr dirty="0" lang="en-US"/>
          </a:p>
        </p:txBody>
      </p:sp>
      <p:sp>
        <p:nvSpPr>
          <p:cNvPr id="1048663"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Τίτλος και περιεχόμενο">
    <p:spTree>
      <p:nvGrpSpPr>
        <p:cNvPr id="31" name=""/>
        <p:cNvGrpSpPr/>
        <p:nvPr/>
      </p:nvGrpSpPr>
      <p:grpSpPr>
        <a:xfrm>
          <a:off x="0" y="0"/>
          <a:ext cx="0" cy="0"/>
          <a:chOff x="0" y="0"/>
          <a:chExt cx="0" cy="0"/>
        </a:xfrm>
      </p:grpSpPr>
      <p:sp>
        <p:nvSpPr>
          <p:cNvPr id="1048581" name="Title 1"/>
          <p:cNvSpPr>
            <a:spLocks noGrp="1"/>
          </p:cNvSpPr>
          <p:nvPr>
            <p:ph type="title"/>
          </p:nvPr>
        </p:nvSpPr>
        <p:spPr/>
        <p:txBody>
          <a:bodyPr/>
          <a:p>
            <a:r>
              <a:rPr lang="el-GR" smtClean="0"/>
              <a:t>Στυλ κύριου τίτλου</a:t>
            </a:r>
            <a:endParaRPr dirty="0" lang="en-US"/>
          </a:p>
        </p:txBody>
      </p:sp>
      <p:sp>
        <p:nvSpPr>
          <p:cNvPr id="1048582" name="Content Placeholder 2"/>
          <p:cNvSpPr>
            <a:spLocks noGrp="1"/>
          </p:cNvSpPr>
          <p:nvPr>
            <p:ph idx="1"/>
          </p:nvPr>
        </p:nvSpPr>
        <p:spPr/>
        <p:txBody>
          <a:bodyPr anchor="ctr"/>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583"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584" name="Footer Placeholder 4"/>
          <p:cNvSpPr>
            <a:spLocks noGrp="1"/>
          </p:cNvSpPr>
          <p:nvPr>
            <p:ph type="ftr" sz="quarter" idx="11"/>
          </p:nvPr>
        </p:nvSpPr>
        <p:spPr/>
        <p:txBody>
          <a:bodyPr/>
          <a:p>
            <a:endParaRPr dirty="0" lang="en-US"/>
          </a:p>
        </p:txBody>
      </p:sp>
      <p:sp>
        <p:nvSpPr>
          <p:cNvPr id="1048585"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Κεφαλίδα ενότητας">
    <p:spTree>
      <p:nvGrpSpPr>
        <p:cNvPr id="56" name=""/>
        <p:cNvGrpSpPr/>
        <p:nvPr/>
      </p:nvGrpSpPr>
      <p:grpSpPr>
        <a:xfrm>
          <a:off x="0" y="0"/>
          <a:ext cx="0" cy="0"/>
          <a:chOff x="0" y="0"/>
          <a:chExt cx="0" cy="0"/>
        </a:xfrm>
      </p:grpSpPr>
      <p:sp>
        <p:nvSpPr>
          <p:cNvPr id="1048643" name="Title 1"/>
          <p:cNvSpPr>
            <a:spLocks noGrp="1"/>
          </p:cNvSpPr>
          <p:nvPr>
            <p:ph type="title"/>
          </p:nvPr>
        </p:nvSpPr>
        <p:spPr>
          <a:xfrm>
            <a:off x="684211" y="2006600"/>
            <a:ext cx="8534401" cy="2281600"/>
          </a:xfrm>
        </p:spPr>
        <p:txBody>
          <a:bodyPr anchor="b">
            <a:normAutofit/>
          </a:bodyPr>
          <a:lstStyle>
            <a:lvl1pPr algn="l">
              <a:defRPr b="0" cap="all" sz="3600"/>
            </a:lvl1pPr>
          </a:lstStyle>
          <a:p>
            <a:r>
              <a:rPr lang="el-GR" smtClean="0"/>
              <a:t>Στυλ κύριου τίτλου</a:t>
            </a:r>
            <a:endParaRPr dirty="0" lang="en-US"/>
          </a:p>
        </p:txBody>
      </p:sp>
      <p:sp>
        <p:nvSpPr>
          <p:cNvPr id="1048644" name="Text Placeholder 2"/>
          <p:cNvSpPr>
            <a:spLocks noGrp="1"/>
          </p:cNvSpPr>
          <p:nvPr>
            <p:ph type="body" idx="1"/>
          </p:nvPr>
        </p:nvSpPr>
        <p:spPr>
          <a:xfrm>
            <a:off x="684213" y="4495800"/>
            <a:ext cx="8534400" cy="1498600"/>
          </a:xfrm>
        </p:spPr>
        <p:txBody>
          <a:bodyPr anchor="t">
            <a:normAutofit/>
          </a:bodyPr>
          <a:lstStyle>
            <a:lvl1pPr algn="l" indent="0" marL="0">
              <a:buNone/>
              <a:defRPr sz="1800">
                <a:solidFill>
                  <a:schemeClr val="bg2">
                    <a:lumMod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l-GR" smtClean="0"/>
              <a:t>Στυλ υποδείγματος κειμένου</a:t>
            </a:r>
          </a:p>
        </p:txBody>
      </p:sp>
      <p:sp>
        <p:nvSpPr>
          <p:cNvPr id="1048645" name="Date Placeholder 3"/>
          <p:cNvSpPr>
            <a:spLocks noGrp="1"/>
          </p:cNvSpPr>
          <p:nvPr>
            <p:ph type="dt" sz="half" idx="10"/>
          </p:nvPr>
        </p:nvSpPr>
        <p:spPr/>
        <p:txBody>
          <a:bodyPr/>
          <a:p>
            <a:fld id="{B61BEF0D-F0BB-DE4B-95CE-6DB70DBA9567}" type="datetimeFigureOut">
              <a:rPr dirty="0" lang="en-US"/>
              <a:t>11/20/2022</a:t>
            </a:fld>
            <a:endParaRPr dirty="0" lang="en-US"/>
          </a:p>
        </p:txBody>
      </p:sp>
      <p:sp>
        <p:nvSpPr>
          <p:cNvPr id="1048646" name="Footer Placeholder 4"/>
          <p:cNvSpPr>
            <a:spLocks noGrp="1"/>
          </p:cNvSpPr>
          <p:nvPr>
            <p:ph type="ftr" sz="quarter" idx="11"/>
          </p:nvPr>
        </p:nvSpPr>
        <p:spPr/>
        <p:txBody>
          <a:bodyPr/>
          <a:p>
            <a:endParaRPr dirty="0" lang="en-US"/>
          </a:p>
        </p:txBody>
      </p:sp>
      <p:sp>
        <p:nvSpPr>
          <p:cNvPr id="1048647"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Δύο περιεχόμενα">
    <p:spTree>
      <p:nvGrpSpPr>
        <p:cNvPr id="62" name=""/>
        <p:cNvGrpSpPr/>
        <p:nvPr/>
      </p:nvGrpSpPr>
      <p:grpSpPr>
        <a:xfrm>
          <a:off x="0" y="0"/>
          <a:ext cx="0" cy="0"/>
          <a:chOff x="0" y="0"/>
          <a:chExt cx="0" cy="0"/>
        </a:xfrm>
      </p:grpSpPr>
      <p:sp>
        <p:nvSpPr>
          <p:cNvPr id="1048678" name="Title 1"/>
          <p:cNvSpPr>
            <a:spLocks noGrp="1"/>
          </p:cNvSpPr>
          <p:nvPr>
            <p:ph type="title"/>
          </p:nvPr>
        </p:nvSpPr>
        <p:spPr/>
        <p:txBody>
          <a:bodyPr/>
          <a:p>
            <a:r>
              <a:rPr lang="el-GR" smtClean="0"/>
              <a:t>Στυλ κύριου τίτλου</a:t>
            </a:r>
            <a:endParaRPr dirty="0" lang="en-US"/>
          </a:p>
        </p:txBody>
      </p:sp>
      <p:sp>
        <p:nvSpPr>
          <p:cNvPr id="1048679" name="Content Placeholder 2"/>
          <p:cNvSpPr>
            <a:spLocks noGrp="1"/>
          </p:cNvSpPr>
          <p:nvPr>
            <p:ph sz="half" idx="1"/>
          </p:nvPr>
        </p:nvSpPr>
        <p:spPr>
          <a:xfrm>
            <a:off x="684211" y="685800"/>
            <a:ext cx="4937655" cy="3615267"/>
          </a:xfrm>
        </p:spPr>
        <p:txBody>
          <a:bodyPr>
            <a:normAutofit/>
          </a:bodyPr>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680" name="Content Placeholder 3"/>
          <p:cNvSpPr>
            <a:spLocks noGrp="1"/>
          </p:cNvSpPr>
          <p:nvPr>
            <p:ph sz="half" idx="2"/>
          </p:nvPr>
        </p:nvSpPr>
        <p:spPr>
          <a:xfrm>
            <a:off x="5808133" y="685801"/>
            <a:ext cx="4934479" cy="3615266"/>
          </a:xfrm>
        </p:spPr>
        <p:txBody>
          <a:bodyPr>
            <a:normAutofit/>
          </a:bodyPr>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681" name="Date Placeholder 4"/>
          <p:cNvSpPr>
            <a:spLocks noGrp="1"/>
          </p:cNvSpPr>
          <p:nvPr>
            <p:ph type="dt" sz="half" idx="10"/>
          </p:nvPr>
        </p:nvSpPr>
        <p:spPr/>
        <p:txBody>
          <a:bodyPr/>
          <a:p>
            <a:fld id="{B61BEF0D-F0BB-DE4B-95CE-6DB70DBA9567}" type="datetimeFigureOut">
              <a:rPr dirty="0" lang="en-US"/>
              <a:t>11/20/2022</a:t>
            </a:fld>
            <a:endParaRPr dirty="0" lang="en-US"/>
          </a:p>
        </p:txBody>
      </p:sp>
      <p:sp>
        <p:nvSpPr>
          <p:cNvPr id="1048682" name="Footer Placeholder 5"/>
          <p:cNvSpPr>
            <a:spLocks noGrp="1"/>
          </p:cNvSpPr>
          <p:nvPr>
            <p:ph type="ftr" sz="quarter" idx="11"/>
          </p:nvPr>
        </p:nvSpPr>
        <p:spPr/>
        <p:txBody>
          <a:bodyPr/>
          <a:p>
            <a:endParaRPr dirty="0" lang="en-US"/>
          </a:p>
        </p:txBody>
      </p:sp>
      <p:sp>
        <p:nvSpPr>
          <p:cNvPr id="1048683" name="Slide Number Placeholder 6"/>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Σύγκριση">
    <p:spTree>
      <p:nvGrpSpPr>
        <p:cNvPr id="57" name=""/>
        <p:cNvGrpSpPr/>
        <p:nvPr/>
      </p:nvGrpSpPr>
      <p:grpSpPr>
        <a:xfrm>
          <a:off x="0" y="0"/>
          <a:ext cx="0" cy="0"/>
          <a:chOff x="0" y="0"/>
          <a:chExt cx="0" cy="0"/>
        </a:xfrm>
      </p:grpSpPr>
      <p:sp>
        <p:nvSpPr>
          <p:cNvPr id="1048648" name="Title 1"/>
          <p:cNvSpPr>
            <a:spLocks noGrp="1"/>
          </p:cNvSpPr>
          <p:nvPr>
            <p:ph type="title"/>
          </p:nvPr>
        </p:nvSpPr>
        <p:spPr/>
        <p:txBody>
          <a:bodyPr/>
          <a:p>
            <a:r>
              <a:rPr lang="el-GR" smtClean="0"/>
              <a:t>Στυλ κύριου τίτλου</a:t>
            </a:r>
            <a:endParaRPr dirty="0" lang="en-US"/>
          </a:p>
        </p:txBody>
      </p:sp>
      <p:sp>
        <p:nvSpPr>
          <p:cNvPr id="1048649" name="Text Placeholder 2"/>
          <p:cNvSpPr>
            <a:spLocks noGrp="1"/>
          </p:cNvSpPr>
          <p:nvPr>
            <p:ph type="body" idx="1"/>
          </p:nvPr>
        </p:nvSpPr>
        <p:spPr>
          <a:xfrm>
            <a:off x="972080" y="685800"/>
            <a:ext cx="4649787" cy="576262"/>
          </a:xfrm>
        </p:spPr>
        <p:txBody>
          <a:bodyPr anchor="b">
            <a:noAutofit/>
          </a:bodyPr>
          <a:lstStyle>
            <a:lvl1pPr indent="0" marL="0">
              <a:buNone/>
              <a:defRPr b="0" sz="28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l-GR" smtClean="0"/>
              <a:t>Στυλ υποδείγματος κειμένου</a:t>
            </a:r>
          </a:p>
        </p:txBody>
      </p:sp>
      <p:sp>
        <p:nvSpPr>
          <p:cNvPr id="1048650" name="Content Placeholder 3"/>
          <p:cNvSpPr>
            <a:spLocks noGrp="1"/>
          </p:cNvSpPr>
          <p:nvPr>
            <p:ph sz="half" idx="2"/>
          </p:nvPr>
        </p:nvSpPr>
        <p:spPr>
          <a:xfrm>
            <a:off x="684211" y="1270529"/>
            <a:ext cx="4937655" cy="3030538"/>
          </a:xfrm>
        </p:spPr>
        <p:txBody>
          <a:bodyPr anchor="t">
            <a:normAutofit/>
          </a:bodyPr>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651" name="Text Placeholder 4"/>
          <p:cNvSpPr>
            <a:spLocks noGrp="1"/>
          </p:cNvSpPr>
          <p:nvPr>
            <p:ph type="body" sz="quarter" idx="3"/>
          </p:nvPr>
        </p:nvSpPr>
        <p:spPr>
          <a:xfrm>
            <a:off x="6079066" y="685800"/>
            <a:ext cx="4665134" cy="576262"/>
          </a:xfrm>
        </p:spPr>
        <p:txBody>
          <a:bodyPr anchor="b">
            <a:noAutofit/>
          </a:bodyPr>
          <a:lstStyle>
            <a:lvl1pPr indent="0" marL="0">
              <a:buNone/>
              <a:defRPr b="0" sz="28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l-GR" smtClean="0"/>
              <a:t>Στυλ υποδείγματος κειμένου</a:t>
            </a:r>
          </a:p>
        </p:txBody>
      </p:sp>
      <p:sp>
        <p:nvSpPr>
          <p:cNvPr id="1048652" name="Content Placeholder 5"/>
          <p:cNvSpPr>
            <a:spLocks noGrp="1"/>
          </p:cNvSpPr>
          <p:nvPr>
            <p:ph sz="quarter" idx="4"/>
          </p:nvPr>
        </p:nvSpPr>
        <p:spPr>
          <a:xfrm>
            <a:off x="5806545" y="1262062"/>
            <a:ext cx="4929188" cy="3030538"/>
          </a:xfrm>
        </p:spPr>
        <p:txBody>
          <a:bodyPr anchor="t">
            <a:normAutofit/>
          </a:bodyPr>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653" name="Date Placeholder 6"/>
          <p:cNvSpPr>
            <a:spLocks noGrp="1"/>
          </p:cNvSpPr>
          <p:nvPr>
            <p:ph type="dt" sz="half" idx="10"/>
          </p:nvPr>
        </p:nvSpPr>
        <p:spPr/>
        <p:txBody>
          <a:bodyPr/>
          <a:p>
            <a:fld id="{B61BEF0D-F0BB-DE4B-95CE-6DB70DBA9567}" type="datetimeFigureOut">
              <a:rPr dirty="0" lang="en-US"/>
              <a:t>11/20/2022</a:t>
            </a:fld>
            <a:endParaRPr dirty="0" lang="en-US"/>
          </a:p>
        </p:txBody>
      </p:sp>
      <p:sp>
        <p:nvSpPr>
          <p:cNvPr id="1048654" name="Footer Placeholder 7"/>
          <p:cNvSpPr>
            <a:spLocks noGrp="1"/>
          </p:cNvSpPr>
          <p:nvPr>
            <p:ph type="ftr" sz="quarter" idx="11"/>
          </p:nvPr>
        </p:nvSpPr>
        <p:spPr/>
        <p:txBody>
          <a:bodyPr/>
          <a:p>
            <a:endParaRPr dirty="0" lang="en-US"/>
          </a:p>
        </p:txBody>
      </p:sp>
      <p:sp>
        <p:nvSpPr>
          <p:cNvPr id="1048655" name="Slide Number Placeholder 8"/>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Μόνο τίτλος">
    <p:spTree>
      <p:nvGrpSpPr>
        <p:cNvPr id="51" name=""/>
        <p:cNvGrpSpPr/>
        <p:nvPr/>
      </p:nvGrpSpPr>
      <p:grpSpPr>
        <a:xfrm>
          <a:off x="0" y="0"/>
          <a:ext cx="0" cy="0"/>
          <a:chOff x="0" y="0"/>
          <a:chExt cx="0" cy="0"/>
        </a:xfrm>
      </p:grpSpPr>
      <p:sp>
        <p:nvSpPr>
          <p:cNvPr id="1048617" name="Title 1"/>
          <p:cNvSpPr>
            <a:spLocks noGrp="1"/>
          </p:cNvSpPr>
          <p:nvPr>
            <p:ph type="title"/>
          </p:nvPr>
        </p:nvSpPr>
        <p:spPr/>
        <p:txBody>
          <a:bodyPr/>
          <a:p>
            <a:r>
              <a:rPr lang="el-GR" smtClean="0"/>
              <a:t>Στυλ κύριου τίτλου</a:t>
            </a:r>
            <a:endParaRPr dirty="0" lang="en-US"/>
          </a:p>
        </p:txBody>
      </p:sp>
      <p:sp>
        <p:nvSpPr>
          <p:cNvPr id="1048618" name="Date Placeholder 2"/>
          <p:cNvSpPr>
            <a:spLocks noGrp="1"/>
          </p:cNvSpPr>
          <p:nvPr>
            <p:ph type="dt" sz="half" idx="10"/>
          </p:nvPr>
        </p:nvSpPr>
        <p:spPr/>
        <p:txBody>
          <a:bodyPr/>
          <a:p>
            <a:fld id="{B61BEF0D-F0BB-DE4B-95CE-6DB70DBA9567}" type="datetimeFigureOut">
              <a:rPr dirty="0" lang="en-US"/>
              <a:t>11/20/2022</a:t>
            </a:fld>
            <a:endParaRPr dirty="0" lang="en-US"/>
          </a:p>
        </p:txBody>
      </p:sp>
      <p:sp>
        <p:nvSpPr>
          <p:cNvPr id="1048619" name="Footer Placeholder 3"/>
          <p:cNvSpPr>
            <a:spLocks noGrp="1"/>
          </p:cNvSpPr>
          <p:nvPr>
            <p:ph type="ftr" sz="quarter" idx="11"/>
          </p:nvPr>
        </p:nvSpPr>
        <p:spPr/>
        <p:txBody>
          <a:bodyPr/>
          <a:p>
            <a:endParaRPr dirty="0" lang="en-US"/>
          </a:p>
        </p:txBody>
      </p:sp>
      <p:sp>
        <p:nvSpPr>
          <p:cNvPr id="1048620" name="Slide Number Placeholder 4"/>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Κενή">
    <p:spTree>
      <p:nvGrpSpPr>
        <p:cNvPr id="58" name=""/>
        <p:cNvGrpSpPr/>
        <p:nvPr/>
      </p:nvGrpSpPr>
      <p:grpSpPr>
        <a:xfrm>
          <a:off x="0" y="0"/>
          <a:ext cx="0" cy="0"/>
          <a:chOff x="0" y="0"/>
          <a:chExt cx="0" cy="0"/>
        </a:xfrm>
      </p:grpSpPr>
      <p:sp>
        <p:nvSpPr>
          <p:cNvPr id="1048656" name="Date Placeholder 1"/>
          <p:cNvSpPr>
            <a:spLocks noGrp="1"/>
          </p:cNvSpPr>
          <p:nvPr>
            <p:ph type="dt" sz="half" idx="10"/>
          </p:nvPr>
        </p:nvSpPr>
        <p:spPr/>
        <p:txBody>
          <a:bodyPr/>
          <a:p>
            <a:fld id="{B61BEF0D-F0BB-DE4B-95CE-6DB70DBA9567}" type="datetimeFigureOut">
              <a:rPr dirty="0" lang="en-US"/>
              <a:t>11/20/2022</a:t>
            </a:fld>
            <a:endParaRPr dirty="0" lang="en-US"/>
          </a:p>
        </p:txBody>
      </p:sp>
      <p:sp>
        <p:nvSpPr>
          <p:cNvPr id="1048657" name="Footer Placeholder 2"/>
          <p:cNvSpPr>
            <a:spLocks noGrp="1"/>
          </p:cNvSpPr>
          <p:nvPr>
            <p:ph type="ftr" sz="quarter" idx="11"/>
          </p:nvPr>
        </p:nvSpPr>
        <p:spPr/>
        <p:txBody>
          <a:bodyPr/>
          <a:p>
            <a:endParaRPr dirty="0" lang="en-US"/>
          </a:p>
        </p:txBody>
      </p:sp>
      <p:sp>
        <p:nvSpPr>
          <p:cNvPr id="1048658" name="Slide Number Placeholder 3"/>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Περιεχόμενο με λεζάντα">
    <p:spTree>
      <p:nvGrpSpPr>
        <p:cNvPr id="64" name=""/>
        <p:cNvGrpSpPr/>
        <p:nvPr/>
      </p:nvGrpSpPr>
      <p:grpSpPr>
        <a:xfrm>
          <a:off x="0" y="0"/>
          <a:ext cx="0" cy="0"/>
          <a:chOff x="0" y="0"/>
          <a:chExt cx="0" cy="0"/>
        </a:xfrm>
      </p:grpSpPr>
      <p:sp>
        <p:nvSpPr>
          <p:cNvPr id="1048692" name="Title 1"/>
          <p:cNvSpPr>
            <a:spLocks noGrp="1"/>
          </p:cNvSpPr>
          <p:nvPr>
            <p:ph type="title"/>
          </p:nvPr>
        </p:nvSpPr>
        <p:spPr>
          <a:xfrm>
            <a:off x="7085012" y="685800"/>
            <a:ext cx="3657600" cy="1371600"/>
          </a:xfrm>
        </p:spPr>
        <p:txBody>
          <a:bodyPr anchor="b">
            <a:normAutofit/>
          </a:bodyPr>
          <a:lstStyle>
            <a:lvl1pPr algn="l">
              <a:defRPr b="0" sz="2400"/>
            </a:lvl1pPr>
          </a:lstStyle>
          <a:p>
            <a:r>
              <a:rPr lang="el-GR" smtClean="0"/>
              <a:t>Στυλ κύριου τίτλου</a:t>
            </a:r>
            <a:endParaRPr dirty="0" lang="en-US"/>
          </a:p>
        </p:txBody>
      </p:sp>
      <p:sp>
        <p:nvSpPr>
          <p:cNvPr id="1048693" name="Content Placeholder 2"/>
          <p:cNvSpPr>
            <a:spLocks noGrp="1"/>
          </p:cNvSpPr>
          <p:nvPr>
            <p:ph idx="1"/>
          </p:nvPr>
        </p:nvSpPr>
        <p:spPr>
          <a:xfrm>
            <a:off x="684212" y="685800"/>
            <a:ext cx="5943601" cy="5308600"/>
          </a:xfrm>
        </p:spPr>
        <p:txBody>
          <a:bodyPr anchor="ctr">
            <a:normAutofit/>
          </a:bodyPr>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694" name="Text Placeholder 3"/>
          <p:cNvSpPr>
            <a:spLocks noGrp="1"/>
          </p:cNvSpPr>
          <p:nvPr>
            <p:ph type="body" sz="half" idx="2"/>
          </p:nvPr>
        </p:nvSpPr>
        <p:spPr>
          <a:xfrm>
            <a:off x="7085012" y="2209799"/>
            <a:ext cx="3657600" cy="2091267"/>
          </a:xfrm>
        </p:spPr>
        <p:txBody>
          <a:bodyPr anchor="t">
            <a:normAutofit/>
          </a:bodyPr>
          <a:lstStyle>
            <a:lvl1pP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l-GR" smtClean="0"/>
              <a:t>Στυλ υποδείγματος κειμένου</a:t>
            </a:r>
          </a:p>
        </p:txBody>
      </p:sp>
      <p:sp>
        <p:nvSpPr>
          <p:cNvPr id="1048695" name="Date Placeholder 4"/>
          <p:cNvSpPr>
            <a:spLocks noGrp="1"/>
          </p:cNvSpPr>
          <p:nvPr>
            <p:ph type="dt" sz="half" idx="10"/>
          </p:nvPr>
        </p:nvSpPr>
        <p:spPr/>
        <p:txBody>
          <a:bodyPr/>
          <a:p>
            <a:fld id="{B61BEF0D-F0BB-DE4B-95CE-6DB70DBA9567}" type="datetimeFigureOut">
              <a:rPr dirty="0" lang="en-US"/>
              <a:t>11/20/2022</a:t>
            </a:fld>
            <a:endParaRPr dirty="0" lang="en-US"/>
          </a:p>
        </p:txBody>
      </p:sp>
      <p:sp>
        <p:nvSpPr>
          <p:cNvPr id="1048696" name="Footer Placeholder 5"/>
          <p:cNvSpPr>
            <a:spLocks noGrp="1"/>
          </p:cNvSpPr>
          <p:nvPr>
            <p:ph type="ftr" sz="quarter" idx="11"/>
          </p:nvPr>
        </p:nvSpPr>
        <p:spPr/>
        <p:txBody>
          <a:bodyPr/>
          <a:p>
            <a:endParaRPr dirty="0" lang="en-US"/>
          </a:p>
        </p:txBody>
      </p:sp>
      <p:sp>
        <p:nvSpPr>
          <p:cNvPr id="1048697" name="Slide Number Placeholder 6"/>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Εικόνα με λεζάντα">
    <p:spTree>
      <p:nvGrpSpPr>
        <p:cNvPr id="54" name=""/>
        <p:cNvGrpSpPr/>
        <p:nvPr/>
      </p:nvGrpSpPr>
      <p:grpSpPr>
        <a:xfrm>
          <a:off x="0" y="0"/>
          <a:ext cx="0" cy="0"/>
          <a:chOff x="0" y="0"/>
          <a:chExt cx="0" cy="0"/>
        </a:xfrm>
      </p:grpSpPr>
      <p:sp>
        <p:nvSpPr>
          <p:cNvPr id="1048631" name="Title 1"/>
          <p:cNvSpPr>
            <a:spLocks noGrp="1"/>
          </p:cNvSpPr>
          <p:nvPr>
            <p:ph type="title"/>
          </p:nvPr>
        </p:nvSpPr>
        <p:spPr>
          <a:xfrm>
            <a:off x="4722812" y="1447800"/>
            <a:ext cx="6019800" cy="1143000"/>
          </a:xfrm>
        </p:spPr>
        <p:txBody>
          <a:bodyPr anchor="b">
            <a:normAutofit/>
          </a:bodyPr>
          <a:lstStyle>
            <a:lvl1pPr algn="l">
              <a:defRPr b="0" sz="2800"/>
            </a:lvl1pPr>
          </a:lstStyle>
          <a:p>
            <a:r>
              <a:rPr lang="el-GR" smtClean="0"/>
              <a:t>Στυλ κύριου τίτλου</a:t>
            </a:r>
            <a:endParaRPr dirty="0" lang="en-US"/>
          </a:p>
        </p:txBody>
      </p:sp>
      <p:sp>
        <p:nvSpPr>
          <p:cNvPr id="1048632" name="Picture Placeholder 2"/>
          <p:cNvSpPr>
            <a:spLocks noChangeAspect="1" noGrp="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r="14460000" dist="38100">
              <a:srgbClr val="000000">
                <a:alpha val="70000"/>
              </a:srgbClr>
            </a:inn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l-GR" smtClean="0"/>
              <a:t>Κάντε κλικ στο εικονίδιο για να προσθέσετε εικόνα</a:t>
            </a:r>
            <a:endParaRPr dirty="0" lang="en-US"/>
          </a:p>
        </p:txBody>
      </p:sp>
      <p:sp>
        <p:nvSpPr>
          <p:cNvPr id="1048633" name="Text Placeholder 3"/>
          <p:cNvSpPr>
            <a:spLocks noGrp="1"/>
          </p:cNvSpPr>
          <p:nvPr>
            <p:ph type="body" sz="half" idx="2"/>
          </p:nvPr>
        </p:nvSpPr>
        <p:spPr>
          <a:xfrm>
            <a:off x="4722812" y="2777066"/>
            <a:ext cx="6021388" cy="2048933"/>
          </a:xfrm>
        </p:spPr>
        <p:txBody>
          <a:bodyPr anchor="t">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l-GR" smtClean="0"/>
              <a:t>Στυλ υποδείγματος κειμένου</a:t>
            </a:r>
          </a:p>
        </p:txBody>
      </p:sp>
      <p:sp>
        <p:nvSpPr>
          <p:cNvPr id="1048634" name="Date Placeholder 4"/>
          <p:cNvSpPr>
            <a:spLocks noGrp="1"/>
          </p:cNvSpPr>
          <p:nvPr>
            <p:ph type="dt" sz="half" idx="10"/>
          </p:nvPr>
        </p:nvSpPr>
        <p:spPr/>
        <p:txBody>
          <a:bodyPr/>
          <a:p>
            <a:fld id="{B61BEF0D-F0BB-DE4B-95CE-6DB70DBA9567}" type="datetimeFigureOut">
              <a:rPr dirty="0" lang="en-US"/>
              <a:t>11/20/2022</a:t>
            </a:fld>
            <a:endParaRPr dirty="0" lang="en-US"/>
          </a:p>
        </p:txBody>
      </p:sp>
      <p:sp>
        <p:nvSpPr>
          <p:cNvPr id="1048635" name="Footer Placeholder 5"/>
          <p:cNvSpPr>
            <a:spLocks noGrp="1"/>
          </p:cNvSpPr>
          <p:nvPr>
            <p:ph type="ftr" sz="quarter" idx="11"/>
          </p:nvPr>
        </p:nvSpPr>
        <p:spPr/>
        <p:txBody>
          <a:bodyPr/>
          <a:p>
            <a:endParaRPr dirty="0" lang="en-US"/>
          </a:p>
        </p:txBody>
      </p:sp>
      <p:sp>
        <p:nvSpPr>
          <p:cNvPr id="1048636" name="Slide Number Placeholder 6"/>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2" name=""/>
        <p:cNvGrpSpPr/>
        <p:nvPr/>
      </p:nvGrpSpPr>
      <p:grpSpPr>
        <a:xfrm>
          <a:off x="0" y="0"/>
          <a:ext cx="0" cy="0"/>
          <a:chOff x="0" y="0"/>
          <a:chExt cx="0" cy="0"/>
        </a:xfrm>
      </p:grpSpPr>
      <p:grpSp>
        <p:nvGrpSpPr>
          <p:cNvPr id="13" name="Group 6"/>
          <p:cNvGrpSpPr/>
          <p:nvPr/>
        </p:nvGrpSpPr>
        <p:grpSpPr>
          <a:xfrm>
            <a:off x="9206969" y="2963333"/>
            <a:ext cx="2981858" cy="3208867"/>
            <a:chOff x="9206969" y="2963333"/>
            <a:chExt cx="2981858" cy="3208867"/>
          </a:xfrm>
        </p:grpSpPr>
        <p:cxnSp>
          <p:nvCxnSpPr>
            <p:cNvPr id="3145728" name="Straight Connector 7"/>
            <p:cNvCxnSpPr>
              <a:cxnSpLocks/>
            </p:cNvCxnSpPr>
            <p:nvPr/>
          </p:nvCxnSpPr>
          <p:spPr>
            <a:xfrm flipH="1">
              <a:off x="11276012" y="2963333"/>
              <a:ext cx="912814" cy="912812"/>
            </a:xfrm>
            <a:prstGeom prst="line"/>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8"/>
            <p:cNvCxnSpPr>
              <a:cxnSpLocks/>
            </p:cNvCxnSpPr>
            <p:nvPr/>
          </p:nvCxnSpPr>
          <p:spPr>
            <a:xfrm flipH="1">
              <a:off x="9206969" y="3190344"/>
              <a:ext cx="2981857" cy="2981856"/>
            </a:xfrm>
            <a:prstGeom prst="line"/>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0" name="Straight Connector 9"/>
            <p:cNvCxnSpPr>
              <a:cxnSpLocks/>
            </p:cNvCxnSpPr>
            <p:nvPr/>
          </p:nvCxnSpPr>
          <p:spPr>
            <a:xfrm flipH="1">
              <a:off x="10292292" y="3285067"/>
              <a:ext cx="1896534" cy="1896533"/>
            </a:xfrm>
            <a:prstGeom prst="line"/>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0"/>
            <p:cNvCxnSpPr>
              <a:cxnSpLocks/>
            </p:cNvCxnSpPr>
            <p:nvPr/>
          </p:nvCxnSpPr>
          <p:spPr>
            <a:xfrm flipH="1">
              <a:off x="10443103" y="3131080"/>
              <a:ext cx="1745722" cy="1745720"/>
            </a:xfrm>
            <a:prstGeom prst="line"/>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5732" name="Straight Connector 11"/>
            <p:cNvCxnSpPr>
              <a:cxnSpLocks/>
            </p:cNvCxnSpPr>
            <p:nvPr/>
          </p:nvCxnSpPr>
          <p:spPr>
            <a:xfrm flipH="1">
              <a:off x="10918826" y="3683001"/>
              <a:ext cx="1270001" cy="1269999"/>
            </a:xfrm>
            <a:prstGeom prst="line"/>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48576" name="Title Placeholder 1"/>
          <p:cNvSpPr>
            <a:spLocks noGrp="1"/>
          </p:cNvSpPr>
          <p:nvPr>
            <p:ph type="title"/>
          </p:nvPr>
        </p:nvSpPr>
        <p:spPr>
          <a:xfrm>
            <a:off x="684212" y="4487332"/>
            <a:ext cx="8534400" cy="1507067"/>
          </a:xfrm>
          <a:prstGeom prst="rect"/>
          <a:effectLst/>
        </p:spPr>
        <p:txBody>
          <a:bodyPr anchor="ctr" bIns="45720" lIns="91440" rIns="91440" rtlCol="0" tIns="45720" vert="horz">
            <a:normAutofit/>
          </a:bodyPr>
          <a:p>
            <a:r>
              <a:rPr lang="el-GR" smtClean="0"/>
              <a:t>Στυλ κύριου τίτλου</a:t>
            </a:r>
            <a:endParaRPr dirty="0" lang="en-US"/>
          </a:p>
        </p:txBody>
      </p:sp>
      <p:sp>
        <p:nvSpPr>
          <p:cNvPr id="1048577" name="Text Placeholder 2"/>
          <p:cNvSpPr>
            <a:spLocks noGrp="1"/>
          </p:cNvSpPr>
          <p:nvPr>
            <p:ph type="body" idx="1"/>
          </p:nvPr>
        </p:nvSpPr>
        <p:spPr>
          <a:xfrm>
            <a:off x="684212" y="685800"/>
            <a:ext cx="8534400" cy="3615267"/>
          </a:xfrm>
          <a:prstGeom prst="rect"/>
        </p:spPr>
        <p:txBody>
          <a:bodyPr anchor="ctr" bIns="45720" lIns="91440" rIns="91440" rtlCol="0" tIns="45720" vert="horz">
            <a:normAutofit/>
          </a:bodyPr>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dirty="0" lang="en-US"/>
          </a:p>
        </p:txBody>
      </p:sp>
      <p:sp>
        <p:nvSpPr>
          <p:cNvPr id="1048578" name="Date Placeholder 3"/>
          <p:cNvSpPr>
            <a:spLocks noGrp="1"/>
          </p:cNvSpPr>
          <p:nvPr>
            <p:ph type="dt" sz="half" idx="2"/>
          </p:nvPr>
        </p:nvSpPr>
        <p:spPr>
          <a:xfrm>
            <a:off x="9904412" y="6172200"/>
            <a:ext cx="1600200" cy="365125"/>
          </a:xfrm>
          <a:prstGeom prst="rect"/>
        </p:spPr>
        <p:txBody>
          <a:bodyPr anchor="t" bIns="45720" lIns="91440" rIns="91440" rtlCol="0" tIns="45720" vert="horz"/>
          <a:lstStyle>
            <a:lvl1pPr algn="r">
              <a:defRPr b="0" sz="1000" i="0">
                <a:solidFill>
                  <a:schemeClr val="bg2">
                    <a:lumMod val="50000"/>
                  </a:schemeClr>
                </a:solidFill>
                <a:effectLst/>
                <a:latin typeface="+mn-lt"/>
              </a:defRPr>
            </a:lvl1pPr>
          </a:lstStyle>
          <a:p>
            <a:fld id="{B61BEF0D-F0BB-DE4B-95CE-6DB70DBA9567}" type="datetimeFigureOut">
              <a:rPr dirty="0" lang="en-US"/>
              <a:t>11/20/2022</a:t>
            </a:fld>
            <a:endParaRPr dirty="0" lang="en-US"/>
          </a:p>
        </p:txBody>
      </p:sp>
      <p:sp>
        <p:nvSpPr>
          <p:cNvPr id="1048579" name="Footer Placeholder 4"/>
          <p:cNvSpPr>
            <a:spLocks noGrp="1"/>
          </p:cNvSpPr>
          <p:nvPr>
            <p:ph type="ftr" sz="quarter" idx="3"/>
          </p:nvPr>
        </p:nvSpPr>
        <p:spPr>
          <a:xfrm>
            <a:off x="684212" y="6172200"/>
            <a:ext cx="7543800" cy="365125"/>
          </a:xfrm>
          <a:prstGeom prst="rect"/>
        </p:spPr>
        <p:txBody>
          <a:bodyPr anchor="t" bIns="45720" lIns="91440" rIns="91440" rtlCol="0" tIns="45720" vert="horz"/>
          <a:lstStyle>
            <a:lvl1pPr algn="l">
              <a:defRPr b="0" sz="1000" i="0">
                <a:solidFill>
                  <a:schemeClr val="bg2">
                    <a:lumMod val="50000"/>
                  </a:schemeClr>
                </a:solidFill>
                <a:effectLst/>
                <a:latin typeface="+mn-lt"/>
              </a:defRPr>
            </a:lvl1pPr>
          </a:lstStyle>
          <a:p>
            <a:endParaRPr dirty="0" lang="en-US"/>
          </a:p>
        </p:txBody>
      </p:sp>
      <p:sp>
        <p:nvSpPr>
          <p:cNvPr id="1048580" name="Slide Number Placeholder 5"/>
          <p:cNvSpPr>
            <a:spLocks noGrp="1"/>
          </p:cNvSpPr>
          <p:nvPr>
            <p:ph type="sldNum" sz="quarter" idx="4"/>
          </p:nvPr>
        </p:nvSpPr>
        <p:spPr>
          <a:xfrm>
            <a:off x="10363200" y="5578475"/>
            <a:ext cx="1142245" cy="669925"/>
          </a:xfrm>
          <a:prstGeom prst="rect"/>
        </p:spPr>
        <p:txBody>
          <a:bodyPr anchor="b" bIns="45720" lIns="91440" rIns="91440" rtlCol="0" tIns="45720" vert="horz"/>
          <a:lstStyle>
            <a:lvl1pPr algn="r">
              <a:defRPr b="0" sz="3200" i="0">
                <a:solidFill>
                  <a:schemeClr val="bg2">
                    <a:lumMod val="50000"/>
                  </a:schemeClr>
                </a:solidFill>
                <a:effectLst/>
                <a:latin typeface="+mn-lt"/>
              </a:defRPr>
            </a:lvl1pPr>
          </a:lstStyle>
          <a:p>
            <a:fld id="{D57F1E4F-1CFF-5643-939E-217C01CDF565}" type="slidenum">
              <a:rPr dirty="0" lang="en-US"/>
              <a:t>‹#›</a:t>
            </a:fld>
            <a:endParaRPr dirty="0" lang="en-US"/>
          </a:p>
        </p:txBody>
      </p:sp>
    </p:spTree>
  </p:cSld>
  <p:clrMap accent1="accent1" accent2="accent2" accent3="accent3" accent4="accent4" accent5="accent5" accent6="accent6" bg1="dk1" bg2="dk2" tx1="lt1" tx2="lt2"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spd="slow">
    <p:random/>
  </p:transition>
  <p:txStyles>
    <p:titleStyle>
      <a:lvl1pPr algn="l" defTabSz="457200" eaLnBrk="1" hangingPunct="1" latinLnBrk="0" rtl="0">
        <a:spcBef>
          <a:spcPct val="0"/>
        </a:spcBef>
        <a:buNone/>
        <a:defRPr cap="all" sz="3600" kern="120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tx1"/>
        </a:buClr>
        <a:buSzPct val="80000"/>
        <a:buFont typeface="Wingdings 3" panose="05040102010807070707" pitchFamily="18" charset="2"/>
        <a:buChar char=""/>
        <a:defRPr cap="none" sz="2000" kern="1200">
          <a:solidFill>
            <a:schemeClr val="bg2">
              <a:lumMod val="7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tx1"/>
        </a:buClr>
        <a:buSzPct val="80000"/>
        <a:buFont typeface="Wingdings 3" panose="05040102010807070707" pitchFamily="18" charset="2"/>
        <a:buChar char=""/>
        <a:defRPr cap="none" sz="1800" kern="1200">
          <a:solidFill>
            <a:schemeClr val="bg2">
              <a:lumMod val="7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tx1"/>
        </a:buClr>
        <a:buSzPct val="80000"/>
        <a:buFont typeface="Wingdings 3" panose="05040102010807070707" pitchFamily="18" charset="2"/>
        <a:buChar char=""/>
        <a:defRPr cap="none" sz="1600" kern="1200">
          <a:solidFill>
            <a:schemeClr val="bg2">
              <a:lumMod val="7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tx1"/>
        </a:buClr>
        <a:buSzPct val="80000"/>
        <a:buFont typeface="Wingdings 3" panose="05040102010807070707" pitchFamily="18" charset="2"/>
        <a:buChar char=""/>
        <a:defRPr cap="none" sz="1400" kern="1200">
          <a:solidFill>
            <a:schemeClr val="bg2">
              <a:lumMod val="7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tx1"/>
        </a:buClr>
        <a:buSzPct val="80000"/>
        <a:buFont typeface="Wingdings 3" panose="05040102010807070707" pitchFamily="18" charset="2"/>
        <a:buChar char=""/>
        <a:defRPr cap="none" sz="1400" kern="1200">
          <a:solidFill>
            <a:schemeClr val="bg2">
              <a:lumMod val="7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tx1"/>
        </a:buClr>
        <a:buSzPct val="80000"/>
        <a:buFont typeface="Wingdings 3" panose="05040102010807070707" pitchFamily="18" charset="2"/>
        <a:buChar char=""/>
        <a:defRPr cap="none" sz="1400" kern="1200">
          <a:solidFill>
            <a:schemeClr val="bg2">
              <a:lumMod val="7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tx1"/>
        </a:buClr>
        <a:buSzPct val="80000"/>
        <a:buFont typeface="Wingdings 3" panose="05040102010807070707" pitchFamily="18" charset="2"/>
        <a:buChar char=""/>
        <a:defRPr cap="none" sz="1400" kern="1200">
          <a:solidFill>
            <a:schemeClr val="bg2">
              <a:lumMod val="7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tx1"/>
        </a:buClr>
        <a:buSzPct val="80000"/>
        <a:buFont typeface="Wingdings 3" panose="05040102010807070707" pitchFamily="18" charset="2"/>
        <a:buChar char=""/>
        <a:defRPr cap="none" sz="1400" kern="1200">
          <a:solidFill>
            <a:schemeClr val="bg2">
              <a:lumMod val="7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tx1"/>
        </a:buClr>
        <a:buSzPct val="80000"/>
        <a:buFont typeface="Wingdings 3" panose="05040102010807070707" pitchFamily="18" charset="2"/>
        <a:buChar char=""/>
        <a:defRPr cap="none" sz="1400" kern="1200">
          <a:solidFill>
            <a:schemeClr val="bg2">
              <a:lumMod val="75000"/>
            </a:schemeClr>
          </a:solidFill>
          <a:effectLst/>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5" name="Τίτλος 1"/>
          <p:cNvSpPr>
            <a:spLocks noGrp="1"/>
          </p:cNvSpPr>
          <p:nvPr>
            <p:ph type="ctrTitle"/>
          </p:nvPr>
        </p:nvSpPr>
        <p:spPr/>
        <p:txBody>
          <a:bodyPr/>
          <a:p>
            <a:r>
              <a:rPr dirty="0" lang="el-GR" smtClean="0"/>
              <a:t>ΠΡΟΒΛΗΜΑΤΑ </a:t>
            </a:r>
            <a:r>
              <a:rPr dirty="0" lang="el-GR" err="1" smtClean="0"/>
              <a:t>ΤριτηΣ</a:t>
            </a:r>
            <a:r>
              <a:rPr dirty="0" lang="el-GR" smtClean="0"/>
              <a:t> </a:t>
            </a:r>
            <a:r>
              <a:rPr dirty="0" lang="el-GR" err="1" smtClean="0"/>
              <a:t>ηλικιαΣ</a:t>
            </a:r>
            <a:endParaRPr dirty="0" lang="el-GR"/>
          </a:p>
        </p:txBody>
      </p:sp>
      <p:sp>
        <p:nvSpPr>
          <p:cNvPr id="1048606" name="Υπότιτλος 2"/>
          <p:cNvSpPr>
            <a:spLocks noGrp="1"/>
          </p:cNvSpPr>
          <p:nvPr>
            <p:ph type="subTitle" idx="1"/>
          </p:nvPr>
        </p:nvSpPr>
        <p:spPr/>
        <p:txBody>
          <a:bodyPr/>
          <a:p>
            <a:r>
              <a:rPr dirty="0" lang="el-GR"/>
              <a:t>- </a:t>
            </a:r>
            <a:r>
              <a:rPr dirty="0" lang="el-GR" smtClean="0"/>
              <a:t>Η στάση της Ευρώπης στα προβλήματα που αντιμετωπίζει η Τρίτη Ηλικία</a:t>
            </a:r>
            <a:endParaRPr dirty="0" lang="el-GR"/>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2" name="Τίτλος 1"/>
          <p:cNvSpPr>
            <a:spLocks noGrp="1"/>
          </p:cNvSpPr>
          <p:nvPr>
            <p:ph type="title"/>
          </p:nvPr>
        </p:nvSpPr>
        <p:spPr>
          <a:xfrm>
            <a:off x="420601" y="450791"/>
            <a:ext cx="8534400" cy="1507067"/>
          </a:xfrm>
        </p:spPr>
        <p:txBody>
          <a:bodyPr>
            <a:normAutofit fontScale="90000"/>
          </a:bodyPr>
          <a:p>
            <a:r>
              <a:rPr dirty="0" lang="el-GR" err="1" smtClean="0"/>
              <a:t>Ευρωπαικη</a:t>
            </a:r>
            <a:r>
              <a:rPr dirty="0" lang="el-GR" smtClean="0"/>
              <a:t> </a:t>
            </a:r>
            <a:r>
              <a:rPr dirty="0" lang="el-GR" err="1" smtClean="0"/>
              <a:t>ενωση</a:t>
            </a:r>
            <a:r>
              <a:rPr dirty="0" lang="el-GR" smtClean="0"/>
              <a:t> :</a:t>
            </a:r>
            <a:r>
              <a:rPr dirty="0" lang="el-GR"/>
              <a:t> </a:t>
            </a:r>
            <a:r>
              <a:rPr dirty="0" lang="el-GR" err="1" smtClean="0"/>
              <a:t>προτυπα</a:t>
            </a:r>
            <a:r>
              <a:rPr dirty="0" lang="el-GR" smtClean="0"/>
              <a:t> </a:t>
            </a:r>
            <a:r>
              <a:rPr dirty="0" lang="el-GR" err="1" smtClean="0"/>
              <a:t>διαχειρισης</a:t>
            </a:r>
            <a:r>
              <a:rPr dirty="0" lang="el-GR" smtClean="0"/>
              <a:t> </a:t>
            </a:r>
            <a:r>
              <a:rPr dirty="0" lang="el-GR"/>
              <a:t>των </a:t>
            </a:r>
            <a:r>
              <a:rPr dirty="0" lang="el-GR" err="1" smtClean="0"/>
              <a:t>συστηματων</a:t>
            </a:r>
            <a:r>
              <a:rPr dirty="0" lang="el-GR" smtClean="0"/>
              <a:t> </a:t>
            </a:r>
            <a:r>
              <a:rPr dirty="0" lang="el-GR" err="1" smtClean="0"/>
              <a:t>κοινωνικης</a:t>
            </a:r>
            <a:r>
              <a:rPr dirty="0" lang="el-GR" smtClean="0"/>
              <a:t> </a:t>
            </a:r>
            <a:r>
              <a:rPr dirty="0" lang="el-GR" err="1" smtClean="0"/>
              <a:t>προστασιας</a:t>
            </a:r>
            <a:endParaRPr dirty="0" lang="el-GR"/>
          </a:p>
        </p:txBody>
      </p:sp>
      <p:sp>
        <p:nvSpPr>
          <p:cNvPr id="1048593" name="Θέση περιεχομένου 2"/>
          <p:cNvSpPr>
            <a:spLocks noGrp="1"/>
          </p:cNvSpPr>
          <p:nvPr>
            <p:ph idx="1"/>
          </p:nvPr>
        </p:nvSpPr>
        <p:spPr>
          <a:xfrm>
            <a:off x="535931" y="2069757"/>
            <a:ext cx="8534400" cy="3615267"/>
          </a:xfrm>
        </p:spPr>
        <p:txBody>
          <a:bodyPr>
            <a:normAutofit fontScale="80000" lnSpcReduction="20000"/>
          </a:bodyPr>
          <a:p>
            <a:r>
              <a:rPr b="1" dirty="0" lang="el-GR" smtClean="0"/>
              <a:t>Αγγλοσαξονικό πρότυπο</a:t>
            </a:r>
            <a:r>
              <a:rPr dirty="0" lang="el-GR" smtClean="0"/>
              <a:t>:  </a:t>
            </a:r>
            <a:r>
              <a:rPr dirty="0" lang="el-GR"/>
              <a:t>την συνολική ευθύνη για την παροχή όλων σχεδόν των χρηματικών επιδομάτων έχει μία και μόνο κρατική υπηρεσία (η υπηρεσία Κοινωνικής ασφάλισης στο Ηνωμένο Βασίλειο), με μικρή ανάμιξη και μόνο συμβουλευτικού χαρακτήρα, είτε των κοινωνικών εταιριών, είτε των αποδεκτών των παροχών, στη διεύθυνση ή την πολιτική. </a:t>
            </a:r>
            <a:endParaRPr dirty="0" lang="el-GR" smtClean="0"/>
          </a:p>
          <a:p>
            <a:r>
              <a:rPr b="1" dirty="0" lang="el-GR" smtClean="0"/>
              <a:t>Σκανδιναβικό πρότυπο : </a:t>
            </a:r>
            <a:r>
              <a:rPr dirty="0" lang="el-GR" smtClean="0"/>
              <a:t>υπάρχει </a:t>
            </a:r>
            <a:r>
              <a:rPr dirty="0" lang="el-GR"/>
              <a:t>επίσης ένα ενιαίο σύστημα, άλλα η διοίκηση είναι πιο αποκεντρωμένη (ειδικά στη Δανία) και οι κοινωνικοί εταίροι μετέχουν στη διεύθυνση της εθνικής ασφάλισης (στη Σουηδία στην Εθνική Επιτροπή Ασφάλισης και στη Φιλανδία στο Ίδρυμα Κοινωνικών Ασφαλίσεων). Και στα τρία κράτη μέλη η διαχείριση της ασφάλισης κατά της ανεργίας πραγματοποιείται χωριστά από τις εργατικές ενώσεις. </a:t>
            </a:r>
            <a:endParaRPr dirty="0" lang="el-GR" smtClean="0"/>
          </a:p>
          <a:p>
            <a:r>
              <a:rPr b="1" dirty="0" lang="el-GR" smtClean="0"/>
              <a:t>πρότυπο </a:t>
            </a:r>
            <a:r>
              <a:rPr b="1" dirty="0" lang="el-GR"/>
              <a:t>διαχείρισης της Ηπειρωτικής </a:t>
            </a:r>
            <a:r>
              <a:rPr b="1" dirty="0" lang="el-GR" smtClean="0"/>
              <a:t>Ευρώπης: </a:t>
            </a:r>
            <a:r>
              <a:rPr dirty="0" lang="el-GR"/>
              <a:t>το σύστημα κοινωνικής προστασίας διασπάται σε έναν αριθμό ημιαυτόνομων συστημάτων για διάφορες επαγγελματικές ομάδες. Η διοικητική δομή είναι ποικιλόμορφη και έχει κατά μεγάλο βαθμό ένα μοναδικό βαθμό, ένα μοναδικό χαρακτήρα σε </a:t>
            </a:r>
            <a:r>
              <a:rPr dirty="0" lang="el-GR" smtClean="0"/>
              <a:t>κάθε χώρα</a:t>
            </a:r>
            <a:r>
              <a:rPr dirty="0" lang="el-GR"/>
              <a:t>, που αντανακλά την ιστορική της εξέλιξη καθώς και τα κοινωνικό οικονομικά και θεσμικά χαρακτηριστικά της </a:t>
            </a: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596" name="Τίτλος 1"/>
          <p:cNvSpPr>
            <a:spLocks noGrp="1"/>
          </p:cNvSpPr>
          <p:nvPr>
            <p:ph type="title"/>
          </p:nvPr>
        </p:nvSpPr>
        <p:spPr>
          <a:xfrm>
            <a:off x="618309" y="368413"/>
            <a:ext cx="8534400" cy="1507067"/>
          </a:xfrm>
        </p:spPr>
        <p:txBody>
          <a:bodyPr/>
          <a:p>
            <a:r>
              <a:rPr dirty="0" lang="el-GR"/>
              <a:t>ΟΡΓΑΝΩΣΕΙΣ ΚΑΙ ΕΠΙΣΤΗΜΟΝΙΚΕΣ ΕΤΑΙΡΙΕΣ ΗΛΙΚΙΩΜΕΝΩΝ</a:t>
            </a:r>
          </a:p>
        </p:txBody>
      </p:sp>
      <p:sp>
        <p:nvSpPr>
          <p:cNvPr id="1048597" name="Θέση περιεχομένου 2"/>
          <p:cNvSpPr>
            <a:spLocks noGrp="1"/>
          </p:cNvSpPr>
          <p:nvPr>
            <p:ph idx="1"/>
          </p:nvPr>
        </p:nvSpPr>
        <p:spPr>
          <a:xfrm>
            <a:off x="502980" y="1529491"/>
            <a:ext cx="9687226" cy="4451179"/>
          </a:xfrm>
        </p:spPr>
        <p:txBody>
          <a:bodyPr>
            <a:normAutofit fontScale="65000" lnSpcReduction="20000"/>
          </a:bodyPr>
          <a:p>
            <a:r>
              <a:rPr b="1" dirty="0" lang="el-GR" smtClean="0"/>
              <a:t>Ευρωπαϊκή </a:t>
            </a:r>
            <a:r>
              <a:rPr b="1" dirty="0" lang="el-GR"/>
              <a:t>Πλατφόρμα Οργανώσεων ηλικιωμένων (EPSO</a:t>
            </a:r>
            <a:r>
              <a:rPr b="1" dirty="0" lang="el-GR" smtClean="0"/>
              <a:t>)</a:t>
            </a:r>
          </a:p>
          <a:p>
            <a:pPr indent="0" marL="0">
              <a:buNone/>
            </a:pPr>
            <a:r>
              <a:rPr dirty="0" lang="el-GR"/>
              <a:t>	 Έχει ως στόχο να αντιπροσωπεύει τις γνώμες περισσοτέρων από 60 εκατ. </a:t>
            </a:r>
            <a:r>
              <a:rPr dirty="0" lang="el-GR" smtClean="0"/>
              <a:t>	Κατοίκων </a:t>
            </a:r>
            <a:r>
              <a:rPr dirty="0" lang="el-GR"/>
              <a:t>της Ευρωπαϊκής Ένωσης στο Ευρωπαϊκό Κοινοβούλιο, στην </a:t>
            </a:r>
            <a:r>
              <a:rPr dirty="0" lang="el-GR" smtClean="0"/>
              <a:t>	Ευρωπαϊκή </a:t>
            </a:r>
            <a:r>
              <a:rPr dirty="0" lang="el-GR"/>
              <a:t>Επιτροπή και σε άλλους σημαντικούς Ευρωπαϊκούς θεσμούς</a:t>
            </a:r>
            <a:endParaRPr dirty="0" lang="el-GR" smtClean="0"/>
          </a:p>
          <a:p>
            <a:r>
              <a:rPr b="1" dirty="0" lang="en-US" err="1" smtClean="0"/>
              <a:t>Eurolink</a:t>
            </a:r>
            <a:r>
              <a:rPr b="1" dirty="0" lang="en-US" smtClean="0"/>
              <a:t> Age</a:t>
            </a:r>
            <a:r>
              <a:rPr b="1" dirty="0" lang="el-GR"/>
              <a:t> </a:t>
            </a:r>
            <a:endParaRPr b="1" dirty="0" lang="el-GR" smtClean="0"/>
          </a:p>
          <a:p>
            <a:pPr indent="0" marL="0">
              <a:buNone/>
            </a:pPr>
            <a:r>
              <a:rPr dirty="0" lang="el-GR"/>
              <a:t>	</a:t>
            </a:r>
            <a:r>
              <a:rPr dirty="0" lang="el-GR" smtClean="0"/>
              <a:t>ιδρύθηκε </a:t>
            </a:r>
            <a:r>
              <a:rPr dirty="0" lang="el-GR"/>
              <a:t>το 1981 για να εξασφαλίσει τα συμφέροντα των ηλικιωμένων και να </a:t>
            </a:r>
            <a:r>
              <a:rPr dirty="0" lang="el-GR" smtClean="0"/>
              <a:t>	υποστηρίζει </a:t>
            </a:r>
            <a:r>
              <a:rPr dirty="0" lang="el-GR"/>
              <a:t>τα θέματα τους στην Ευρωπαϊκή Ένωση</a:t>
            </a:r>
            <a:endParaRPr dirty="0" lang="el-GR" smtClean="0"/>
          </a:p>
          <a:p>
            <a:r>
              <a:rPr b="1" dirty="0" lang="el-GR"/>
              <a:t>Εθνική Επιτροπή Συνταξιούχων και Ηλικιωμένων (CNRPA</a:t>
            </a:r>
            <a:r>
              <a:rPr b="1" dirty="0" lang="el-GR" smtClean="0"/>
              <a:t>) – Γαλλία</a:t>
            </a:r>
          </a:p>
          <a:p>
            <a:pPr indent="0" marL="0">
              <a:buNone/>
            </a:pPr>
            <a:r>
              <a:rPr dirty="0" lang="el-GR"/>
              <a:t>	 έχει δημοσιεύσει φυλλάδιο με τις πιο σημαντικές οργανώσεις της χώρας που είναι </a:t>
            </a:r>
            <a:r>
              <a:rPr dirty="0" lang="el-GR" smtClean="0"/>
              <a:t>	οργανωμένες </a:t>
            </a:r>
            <a:r>
              <a:rPr dirty="0" lang="el-GR"/>
              <a:t>σε ομοσπονδίες και συνομοσπονδίες </a:t>
            </a:r>
            <a:endParaRPr dirty="0" lang="el-GR" smtClean="0"/>
          </a:p>
          <a:p>
            <a:r>
              <a:rPr b="1" dirty="0" lang="el-GR"/>
              <a:t>Ο</a:t>
            </a:r>
            <a:r>
              <a:rPr b="1" dirty="0" lang="el-GR" smtClean="0"/>
              <a:t>ργάνωση </a:t>
            </a:r>
            <a:r>
              <a:rPr b="1" dirty="0" lang="en-US" smtClean="0"/>
              <a:t>OWN </a:t>
            </a:r>
            <a:r>
              <a:rPr b="1" dirty="0" lang="en-US"/>
              <a:t>(Older Women’s </a:t>
            </a:r>
            <a:r>
              <a:rPr b="1" dirty="0" lang="en-US" smtClean="0"/>
              <a:t>Network)</a:t>
            </a:r>
            <a:endParaRPr b="1" dirty="0" lang="el-GR" smtClean="0"/>
          </a:p>
          <a:p>
            <a:pPr indent="0" marL="0">
              <a:buNone/>
            </a:pPr>
            <a:r>
              <a:rPr dirty="0" lang="el-GR"/>
              <a:t>	έχει στόχο</a:t>
            </a:r>
            <a:r>
              <a:rPr dirty="0" lang="el-GR" smtClean="0"/>
              <a:t>:</a:t>
            </a:r>
          </a:p>
          <a:p>
            <a:pPr indent="0" marL="0">
              <a:buNone/>
            </a:pPr>
            <a:r>
              <a:rPr dirty="0" lang="el-GR"/>
              <a:t>	</a:t>
            </a:r>
            <a:r>
              <a:rPr dirty="0" lang="el-GR" smtClean="0"/>
              <a:t> </a:t>
            </a:r>
            <a:r>
              <a:rPr dirty="0" lang="el-GR"/>
              <a:t>α) να </a:t>
            </a:r>
            <a:r>
              <a:rPr dirty="0" lang="el-GR" smtClean="0"/>
              <a:t>προωθήσει </a:t>
            </a:r>
            <a:r>
              <a:rPr dirty="0" lang="el-GR"/>
              <a:t>την ανταλλαγή γνώσεων, ικανοτήτων και εμπειριών των ηλικιωμένων γυναικών σε όλη την Ευρώπη</a:t>
            </a:r>
            <a:r>
              <a:rPr dirty="0" lang="el-GR" smtClean="0"/>
              <a:t>,</a:t>
            </a:r>
          </a:p>
          <a:p>
            <a:pPr indent="0" marL="0">
              <a:buNone/>
            </a:pPr>
            <a:r>
              <a:rPr dirty="0" lang="el-GR"/>
              <a:t>	</a:t>
            </a:r>
            <a:r>
              <a:rPr dirty="0" lang="el-GR" smtClean="0"/>
              <a:t> </a:t>
            </a:r>
            <a:r>
              <a:rPr dirty="0" lang="el-GR"/>
              <a:t>β) να υποστηρίξει τα δικαιώματα και τις ικανότητες των ηλικιωμένων γυναικών να συμβάλλουν και να καθορίζουν την Εθνική και διεθνή πολιτική</a:t>
            </a:r>
            <a:r>
              <a:rPr dirty="0" lang="el-GR" smtClean="0"/>
              <a:t>,</a:t>
            </a:r>
          </a:p>
          <a:p>
            <a:pPr indent="0" marL="0">
              <a:buNone/>
            </a:pPr>
            <a:r>
              <a:rPr dirty="0" lang="el-GR" smtClean="0"/>
              <a:t> 	γ) </a:t>
            </a:r>
            <a:r>
              <a:rPr dirty="0" lang="el-GR"/>
              <a:t>να δημιουργήσει επαφές με διαφορετικές κουλτούρες και γενεές αναγνωρίζοντας ότι η ηλικία αποτελεί πρόβλημα του κύκλου ζωής, </a:t>
            </a:r>
            <a:endParaRPr dirty="0" lang="el-GR" smtClean="0"/>
          </a:p>
          <a:p>
            <a:pPr indent="0" marL="0">
              <a:buNone/>
            </a:pPr>
            <a:r>
              <a:rPr dirty="0" lang="el-GR" smtClean="0"/>
              <a:t>	δ</a:t>
            </a:r>
            <a:r>
              <a:rPr dirty="0" lang="el-GR"/>
              <a:t>) να εργαστεί με την Ευρωπαϊκή Ένωση και τους θεσμούς της για να επιβεβαιώσει την παρουσία της προοπτικής της ηλικιωμένης γυναίκας στον </a:t>
            </a:r>
            <a:r>
              <a:rPr dirty="0" lang="el-GR" smtClean="0"/>
              <a:t>καθορισμό </a:t>
            </a:r>
            <a:r>
              <a:rPr dirty="0" lang="el-GR"/>
              <a:t>και στις δραστηριότητες των </a:t>
            </a:r>
            <a:r>
              <a:rPr dirty="0" lang="el-GR" smtClean="0"/>
              <a:t>κυριότερων προγραμμάτων </a:t>
            </a:r>
            <a:r>
              <a:rPr dirty="0" lang="el-GR"/>
              <a:t>δράσης.</a:t>
            </a:r>
            <a:endParaRPr dirty="0" lang="el-GR" smtClean="0"/>
          </a:p>
          <a:p>
            <a:r>
              <a:rPr dirty="0" lang="el-GR" smtClean="0"/>
              <a:t>Διεθνής </a:t>
            </a:r>
            <a:r>
              <a:rPr dirty="0" lang="el-GR"/>
              <a:t>Ένωση Γεροντολογίας (</a:t>
            </a:r>
            <a:r>
              <a:rPr dirty="0" lang="en-US"/>
              <a:t>International Association of Gerontology), </a:t>
            </a:r>
            <a:r>
              <a:rPr dirty="0" lang="el-GR"/>
              <a:t>το Διεθνές Κέντρο Γεροντολογίας Βελγίου (</a:t>
            </a:r>
            <a:r>
              <a:rPr dirty="0" lang="en-US"/>
              <a:t>International Center of Social Gerontology Belgium), </a:t>
            </a:r>
            <a:r>
              <a:rPr dirty="0" lang="el-GR"/>
              <a:t>Διεθνής Ένωση Κοινωνικής Ασφάλισης (</a:t>
            </a:r>
            <a:r>
              <a:rPr dirty="0" lang="en-US"/>
              <a:t>International Social Security Association)</a:t>
            </a:r>
            <a:endParaRPr dirty="0" lang="el-GR"/>
          </a:p>
        </p:txBody>
      </p:sp>
      <p:pic>
        <p:nvPicPr>
          <p:cNvPr id="2097163" name="Εικόνα 3"/>
          <p:cNvPicPr>
            <a:picLocks noChangeAspect="1"/>
          </p:cNvPicPr>
          <p:nvPr/>
        </p:nvPicPr>
        <p:blipFill>
          <a:blip xmlns:r="http://schemas.openxmlformats.org/officeDocument/2006/relationships" r:embed="rId1"/>
          <a:stretch>
            <a:fillRect/>
          </a:stretch>
        </p:blipFill>
        <p:spPr>
          <a:xfrm>
            <a:off x="2250860" y="5626941"/>
            <a:ext cx="1744491" cy="1083421"/>
          </a:xfrm>
          <a:prstGeom prst="rect"/>
        </p:spPr>
      </p:pic>
      <p:pic>
        <p:nvPicPr>
          <p:cNvPr id="2097164" name="Εικόνα 4"/>
          <p:cNvPicPr>
            <a:picLocks noChangeAspect="1"/>
          </p:cNvPicPr>
          <p:nvPr/>
        </p:nvPicPr>
        <p:blipFill>
          <a:blip xmlns:r="http://schemas.openxmlformats.org/officeDocument/2006/relationships" r:embed="rId2"/>
          <a:stretch>
            <a:fillRect/>
          </a:stretch>
        </p:blipFill>
        <p:spPr>
          <a:xfrm>
            <a:off x="5743231" y="5782961"/>
            <a:ext cx="1862394" cy="995611"/>
          </a:xfrm>
          <a:prstGeom prst="rect"/>
        </p:spPr>
      </p:pic>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2" name="Τίτλος 1"/>
          <p:cNvSpPr>
            <a:spLocks noGrp="1"/>
          </p:cNvSpPr>
          <p:nvPr>
            <p:ph type="title"/>
          </p:nvPr>
        </p:nvSpPr>
        <p:spPr>
          <a:xfrm>
            <a:off x="684212" y="401364"/>
            <a:ext cx="8534400" cy="1507067"/>
          </a:xfrm>
        </p:spPr>
        <p:txBody>
          <a:bodyPr/>
          <a:p>
            <a:r>
              <a:rPr dirty="0" lang="el-GR" err="1" smtClean="0"/>
              <a:t>συμπερασματα</a:t>
            </a:r>
            <a:endParaRPr dirty="0" lang="el-GR"/>
          </a:p>
        </p:txBody>
      </p:sp>
      <p:sp>
        <p:nvSpPr>
          <p:cNvPr id="1048613" name="Θέση περιεχομένου 2"/>
          <p:cNvSpPr>
            <a:spLocks noGrp="1"/>
          </p:cNvSpPr>
          <p:nvPr>
            <p:ph idx="1"/>
          </p:nvPr>
        </p:nvSpPr>
        <p:spPr>
          <a:xfrm>
            <a:off x="544169" y="1764957"/>
            <a:ext cx="8534400" cy="3615267"/>
          </a:xfrm>
        </p:spPr>
        <p:txBody>
          <a:bodyPr>
            <a:normAutofit/>
          </a:bodyPr>
          <a:p>
            <a:r>
              <a:rPr dirty="0" lang="el-GR"/>
              <a:t>Τα προγράμματα </a:t>
            </a:r>
            <a:r>
              <a:rPr dirty="0" lang="el-GR" smtClean="0"/>
              <a:t>προστασίας </a:t>
            </a:r>
            <a:r>
              <a:rPr dirty="0" lang="el-GR"/>
              <a:t>των ηλικιωμένων </a:t>
            </a:r>
            <a:r>
              <a:rPr dirty="0" lang="el-GR" smtClean="0"/>
              <a:t>στις περισσότερες χώρες της ευρωπαϊκής </a:t>
            </a:r>
            <a:r>
              <a:rPr dirty="0" lang="el-GR"/>
              <a:t>έ</a:t>
            </a:r>
            <a:r>
              <a:rPr dirty="0" lang="el-GR" smtClean="0"/>
              <a:t>νωσης </a:t>
            </a:r>
            <a:r>
              <a:rPr dirty="0" lang="el-GR"/>
              <a:t>δεν εμφανίζονται επαρκή για την κάλυψη των αναγκών των ηλικιωμένων </a:t>
            </a:r>
            <a:endParaRPr dirty="0" lang="el-GR" smtClean="0"/>
          </a:p>
          <a:p>
            <a:r>
              <a:rPr dirty="0" lang="el-GR" smtClean="0"/>
              <a:t>υπάρχουν πολλές οργανώσεις, </a:t>
            </a:r>
            <a:r>
              <a:rPr dirty="0" lang="el-GR"/>
              <a:t>οι </a:t>
            </a:r>
            <a:r>
              <a:rPr dirty="0" lang="el-GR" smtClean="0"/>
              <a:t>οποίες εργάζονται </a:t>
            </a:r>
            <a:r>
              <a:rPr dirty="0" lang="el-GR"/>
              <a:t>με </a:t>
            </a:r>
            <a:r>
              <a:rPr dirty="0" lang="el-GR" smtClean="0"/>
              <a:t>ηλικιωμένους, </a:t>
            </a:r>
            <a:r>
              <a:rPr dirty="0" lang="el-GR"/>
              <a:t>αλλά και για </a:t>
            </a:r>
            <a:r>
              <a:rPr dirty="0" lang="el-GR" smtClean="0"/>
              <a:t>αυτούς, </a:t>
            </a:r>
            <a:r>
              <a:rPr dirty="0" lang="el-GR"/>
              <a:t>με σκοπό να βελτιώσουν την ποιότητα </a:t>
            </a:r>
            <a:r>
              <a:rPr dirty="0" lang="el-GR" smtClean="0"/>
              <a:t>ζωής τους. </a:t>
            </a:r>
            <a:endParaRPr dirty="0" lang="el-GR"/>
          </a:p>
          <a:p>
            <a:r>
              <a:rPr dirty="0" lang="el-GR" smtClean="0"/>
              <a:t>στην Ελλάδα </a:t>
            </a:r>
            <a:r>
              <a:rPr dirty="0" lang="el-GR"/>
              <a:t>δεν </a:t>
            </a:r>
            <a:r>
              <a:rPr dirty="0" lang="el-GR" smtClean="0"/>
              <a:t>προβλέπεται </a:t>
            </a:r>
            <a:r>
              <a:rPr dirty="0" lang="el-GR"/>
              <a:t>η αντιμετώπιση οδοντιατρικών αναγκών των </a:t>
            </a:r>
            <a:r>
              <a:rPr dirty="0" lang="el-GR" smtClean="0"/>
              <a:t>ηλικιωμένων</a:t>
            </a:r>
          </a:p>
          <a:p>
            <a:r>
              <a:rPr dirty="0" lang="el-GR" smtClean="0"/>
              <a:t>στην Ελλάδα </a:t>
            </a:r>
            <a:r>
              <a:rPr dirty="0" lang="el-GR"/>
              <a:t>δεν υπάρχουν </a:t>
            </a:r>
            <a:r>
              <a:rPr dirty="0" lang="el-GR" err="1"/>
              <a:t>γηριατρεία</a:t>
            </a:r>
            <a:r>
              <a:rPr dirty="0" lang="el-GR"/>
              <a:t> και </a:t>
            </a:r>
            <a:r>
              <a:rPr dirty="0" lang="el-GR" smtClean="0"/>
              <a:t>γηριατρικές μονάδες </a:t>
            </a:r>
            <a:r>
              <a:rPr dirty="0" lang="el-GR"/>
              <a:t>στα νοσοκομεία</a:t>
            </a: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14" name="Τίτλος 1"/>
          <p:cNvSpPr>
            <a:spLocks noGrp="1"/>
          </p:cNvSpPr>
          <p:nvPr>
            <p:ph type="title"/>
          </p:nvPr>
        </p:nvSpPr>
        <p:spPr>
          <a:xfrm>
            <a:off x="535931" y="483743"/>
            <a:ext cx="8534400" cy="1507067"/>
          </a:xfrm>
        </p:spPr>
        <p:txBody>
          <a:bodyPr/>
          <a:p>
            <a:r>
              <a:rPr dirty="0" lang="el-GR" err="1" smtClean="0"/>
              <a:t>Καβαφης</a:t>
            </a:r>
            <a:r>
              <a:rPr dirty="0" lang="el-GR" smtClean="0"/>
              <a:t> </a:t>
            </a:r>
            <a:r>
              <a:rPr dirty="0" sz="2400" lang="el-GR" smtClean="0"/>
              <a:t>(για τα </a:t>
            </a:r>
            <a:r>
              <a:rPr dirty="0" sz="2400" lang="el-GR" err="1" smtClean="0"/>
              <a:t>γηρατεια</a:t>
            </a:r>
            <a:r>
              <a:rPr dirty="0" sz="2400" lang="el-GR"/>
              <a:t>)</a:t>
            </a:r>
            <a:endParaRPr dirty="0" lang="el-GR"/>
          </a:p>
        </p:txBody>
      </p:sp>
      <p:sp>
        <p:nvSpPr>
          <p:cNvPr id="1048615" name="Θέση περιεχομένου 2"/>
          <p:cNvSpPr>
            <a:spLocks noGrp="1"/>
          </p:cNvSpPr>
          <p:nvPr>
            <p:ph idx="1"/>
          </p:nvPr>
        </p:nvSpPr>
        <p:spPr>
          <a:xfrm>
            <a:off x="346460" y="1723767"/>
            <a:ext cx="8534400" cy="2765855"/>
          </a:xfrm>
        </p:spPr>
        <p:txBody>
          <a:bodyPr>
            <a:normAutofit/>
          </a:bodyPr>
          <a:p>
            <a:r>
              <a:rPr dirty="0" lang="el-GR" smtClean="0"/>
              <a:t>«</a:t>
            </a:r>
            <a:r>
              <a:rPr dirty="0" lang="el-GR"/>
              <a:t>Σαν βγεις στο πηγαιμό για την Ιθάκη, να εύχεσαι να είναι μακρύς ο δρόμος, γεμάτος περιπέτειες γεμάτος γνώσεις. Πάντα στο νου σου να έχεις την Ιθάκη. Το φθάσιμο εκεί είναι ο προορισμός σου. Αλλά μη βιάζεις το ταξίδι διόλου. Καλύτερα χρόνια πολλά να διαρκέσει και </a:t>
            </a:r>
            <a:r>
              <a:rPr b="1" dirty="0" lang="el-GR">
                <a:solidFill>
                  <a:schemeClr val="bg1"/>
                </a:solidFill>
              </a:rPr>
              <a:t>γέρος</a:t>
            </a:r>
            <a:r>
              <a:rPr dirty="0" lang="el-GR">
                <a:solidFill>
                  <a:schemeClr val="bg1"/>
                </a:solidFill>
              </a:rPr>
              <a:t> </a:t>
            </a:r>
            <a:r>
              <a:rPr dirty="0" lang="el-GR"/>
              <a:t>πια να αράξεις στο νησί, πλούσιος με όσα κέρδισες στο δρόμο, μη προσδοκώντας πλούτη να σου δώσει η Ιθάκη. Η Ιθάκη σου έδωσε το ωραίο </a:t>
            </a:r>
            <a:r>
              <a:rPr dirty="0" lang="el-GR" smtClean="0"/>
              <a:t>ταξίδι.</a:t>
            </a:r>
            <a:endParaRPr dirty="0" lang="el-GR"/>
          </a:p>
        </p:txBody>
      </p:sp>
      <p:pic>
        <p:nvPicPr>
          <p:cNvPr id="2097169" name="Εικόνα 3"/>
          <p:cNvPicPr>
            <a:picLocks noChangeAspect="1"/>
          </p:cNvPicPr>
          <p:nvPr/>
        </p:nvPicPr>
        <p:blipFill>
          <a:blip xmlns:r="http://schemas.openxmlformats.org/officeDocument/2006/relationships" r:embed="rId1"/>
          <a:stretch>
            <a:fillRect/>
          </a:stretch>
        </p:blipFill>
        <p:spPr>
          <a:xfrm>
            <a:off x="4214168" y="4400035"/>
            <a:ext cx="3825961" cy="1860722"/>
          </a:xfrm>
          <a:prstGeom prst="rect"/>
        </p:spPr>
      </p:pic>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16" name="Θέση περιεχομένου 2"/>
          <p:cNvSpPr>
            <a:spLocks noGrp="1"/>
          </p:cNvSpPr>
          <p:nvPr>
            <p:ph idx="1"/>
          </p:nvPr>
        </p:nvSpPr>
        <p:spPr>
          <a:xfrm>
            <a:off x="684212" y="685800"/>
            <a:ext cx="8534400" cy="5130114"/>
          </a:xfrm>
        </p:spPr>
        <p:txBody>
          <a:bodyPr>
            <a:normAutofit/>
          </a:bodyPr>
          <a:p>
            <a:r>
              <a:rPr dirty="0" lang="el-GR" smtClean="0"/>
              <a:t>ΠΗΓΕΣ</a:t>
            </a:r>
          </a:p>
          <a:p>
            <a:r>
              <a:rPr dirty="0" lang="el-GR" err="1"/>
              <a:t>Ρακοπούλου</a:t>
            </a:r>
            <a:r>
              <a:rPr dirty="0" lang="el-GR"/>
              <a:t>, Γ., &amp; </a:t>
            </a:r>
            <a:r>
              <a:rPr dirty="0" lang="el-GR" err="1"/>
              <a:t>Τόμπρου</a:t>
            </a:r>
            <a:r>
              <a:rPr dirty="0" lang="el-GR"/>
              <a:t>, Α. (2015). Κράτος πρόνοιας για την τρίτη ηλικία στην Ευρώπη</a:t>
            </a:r>
            <a:r>
              <a:rPr dirty="0" lang="el-GR" smtClean="0"/>
              <a:t>.</a:t>
            </a:r>
          </a:p>
          <a:p>
            <a:r>
              <a:rPr dirty="0" lang="el-GR"/>
              <a:t>Παπαδόπουλος, Ι. (2010). </a:t>
            </a:r>
            <a:r>
              <a:rPr dirty="0" i="1" lang="el-GR"/>
              <a:t>Πρωτοβάθμια φροντίδα υγείας και τρίτη ηλικία</a:t>
            </a:r>
            <a:r>
              <a:rPr dirty="0" lang="el-GR"/>
              <a:t> (</a:t>
            </a:r>
            <a:r>
              <a:rPr dirty="0" lang="el-GR" err="1"/>
              <a:t>Master's</a:t>
            </a:r>
            <a:r>
              <a:rPr dirty="0" lang="el-GR"/>
              <a:t> </a:t>
            </a:r>
            <a:r>
              <a:rPr dirty="0" lang="el-GR" err="1"/>
              <a:t>thesis</a:t>
            </a:r>
            <a:r>
              <a:rPr dirty="0" lang="el-GR"/>
              <a:t>, Πανεπιστήμιο Πειραιώς).</a:t>
            </a:r>
            <a:endParaRPr dirty="0" lang="el-GR" smtClean="0"/>
          </a:p>
          <a:p>
            <a:r>
              <a:rPr dirty="0" lang="el-GR" err="1"/>
              <a:t>Μαρτζακλή</a:t>
            </a:r>
            <a:r>
              <a:rPr dirty="0" lang="el-GR"/>
              <a:t>, Η. (2015). Η κατάθλιψη στην Τρίτη Ηλικία</a:t>
            </a:r>
            <a:r>
              <a:rPr dirty="0" lang="el-GR" smtClean="0"/>
              <a:t>.</a:t>
            </a:r>
          </a:p>
          <a:p>
            <a:r>
              <a:rPr dirty="0" lang="el-GR" err="1"/>
              <a:t>Γκίφα</a:t>
            </a:r>
            <a:r>
              <a:rPr dirty="0" lang="el-GR"/>
              <a:t>, Δ. (2020). </a:t>
            </a:r>
            <a:r>
              <a:rPr dirty="0" i="1" lang="el-GR"/>
              <a:t>Στα χέρια του κράτους-Δημόσια φροντίδα της τρίτης ηλικίας στην Ελλάδα και τις χώρες της Ευρωπαϊκής Ένωσης</a:t>
            </a:r>
            <a:r>
              <a:rPr dirty="0" lang="el-GR"/>
              <a:t> (</a:t>
            </a:r>
            <a:r>
              <a:rPr dirty="0" lang="el-GR" err="1"/>
              <a:t>Master's</a:t>
            </a:r>
            <a:r>
              <a:rPr dirty="0" lang="el-GR"/>
              <a:t> </a:t>
            </a:r>
            <a:r>
              <a:rPr dirty="0" lang="el-GR" err="1"/>
              <a:t>thesis</a:t>
            </a:r>
            <a:r>
              <a:rPr dirty="0" lang="el-GR"/>
              <a:t>, Πανεπιστήμιο Πειραιώς).</a:t>
            </a:r>
            <a:endParaRPr dirty="0" lang="el-GR"/>
          </a:p>
          <a:p>
            <a:r>
              <a:rPr dirty="0" lang="el-GR" err="1"/>
              <a:t>Σφαντού</a:t>
            </a:r>
            <a:r>
              <a:rPr dirty="0" lang="el-GR"/>
              <a:t>, Α., &amp; Ελευθερίου, Ι. (2015). Η προστασία της τρίτης ηλικίας στην Ελλάδα και στις άλλες χώρες της Ευρωπαϊκής Ένωσης: παρελθόν, παρόν και μέλλον.</a:t>
            </a:r>
            <a:endParaRPr dirty="0" lang="el-GR" smtClean="0"/>
          </a:p>
          <a:p>
            <a:endParaRPr dirty="0" lang="el-G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67" name="Θέση περιεχομένου 3"/>
          <p:cNvPicPr>
            <a:picLocks noChangeAspect="1" noGrp="1"/>
          </p:cNvPicPr>
          <p:nvPr>
            <p:ph idx="1"/>
          </p:nvPr>
        </p:nvPicPr>
        <p:blipFill>
          <a:blip xmlns:r="http://schemas.openxmlformats.org/officeDocument/2006/relationships" r:embed="rId1"/>
          <a:stretch>
            <a:fillRect/>
          </a:stretch>
        </p:blipFill>
        <p:spPr>
          <a:xfrm>
            <a:off x="4004421" y="3253946"/>
            <a:ext cx="5065910" cy="3040147"/>
          </a:xfrm>
          <a:prstGeom prst="rect"/>
        </p:spPr>
      </p:pic>
      <p:sp>
        <p:nvSpPr>
          <p:cNvPr id="1048607" name="TextBox 4"/>
          <p:cNvSpPr txBox="1"/>
          <p:nvPr/>
        </p:nvSpPr>
        <p:spPr>
          <a:xfrm>
            <a:off x="1392195" y="1573427"/>
            <a:ext cx="7578811" cy="1424940"/>
          </a:xfrm>
          <a:prstGeom prst="rect"/>
          <a:noFill/>
        </p:spPr>
        <p:txBody>
          <a:bodyPr rtlCol="0" wrap="square">
            <a:spAutoFit/>
          </a:bodyPr>
          <a:p>
            <a:r>
              <a:rPr dirty="0" lang="el-GR" smtClean="0"/>
              <a:t>Τρίτη ηλικία </a:t>
            </a:r>
            <a:r>
              <a:rPr dirty="0" lang="el-GR"/>
              <a:t>: </a:t>
            </a:r>
            <a:r>
              <a:rPr dirty="0" lang="el-GR" smtClean="0"/>
              <a:t>Δεν μπορούμε να ορίσουμε ακριβώς τα ηλικιακά όρια της τρίτης ηλικίας. Σήμερα </a:t>
            </a:r>
            <a:r>
              <a:rPr dirty="0" lang="el-GR"/>
              <a:t>στις αναπτυγμένες χώρες η πλειοψηφία των εργαζομένων συνταξιοδοτείται στα </a:t>
            </a:r>
            <a:r>
              <a:rPr dirty="0" lang="el-GR" smtClean="0"/>
              <a:t>67 </a:t>
            </a:r>
            <a:r>
              <a:rPr dirty="0" lang="el-GR"/>
              <a:t>τους χρόνια, για το λόγο αυτό στην πλειοψηφία της βιβλιογραφίας συναντάμε την έννοια του ηλικιωμένου ως το άτομο ηλικίας </a:t>
            </a:r>
            <a:r>
              <a:rPr dirty="0" lang="el-GR" smtClean="0"/>
              <a:t>67 </a:t>
            </a:r>
            <a:r>
              <a:rPr dirty="0" lang="el-GR"/>
              <a:t>ετών και άνω</a:t>
            </a:r>
          </a:p>
        </p:txBody>
      </p:sp>
      <p:sp>
        <p:nvSpPr>
          <p:cNvPr id="1048608" name="Τίτλος 1"/>
          <p:cNvSpPr>
            <a:spLocks noGrp="1"/>
          </p:cNvSpPr>
          <p:nvPr>
            <p:ph type="title"/>
          </p:nvPr>
        </p:nvSpPr>
        <p:spPr>
          <a:xfrm>
            <a:off x="535931" y="483743"/>
            <a:ext cx="8534400" cy="1507067"/>
          </a:xfrm>
        </p:spPr>
        <p:txBody>
          <a:bodyPr/>
          <a:p>
            <a:r>
              <a:rPr dirty="0" lang="el-GR" err="1" smtClean="0"/>
              <a:t>ορισμοσ</a:t>
            </a:r>
            <a:endParaRPr dirty="0" lang="el-G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9" name="Τίτλος 1"/>
          <p:cNvSpPr>
            <a:spLocks noGrp="1"/>
          </p:cNvSpPr>
          <p:nvPr>
            <p:ph type="title"/>
          </p:nvPr>
        </p:nvSpPr>
        <p:spPr>
          <a:xfrm>
            <a:off x="412363" y="475505"/>
            <a:ext cx="8534400" cy="1507067"/>
          </a:xfrm>
        </p:spPr>
        <p:txBody>
          <a:bodyPr/>
          <a:p>
            <a:r>
              <a:rPr dirty="0" lang="el-GR" smtClean="0"/>
              <a:t>ΠΡΟΣΤΑΣΙΑ ΗΛΙΚΙΩΜΕΝΩΝ </a:t>
            </a:r>
            <a:br>
              <a:rPr dirty="0" lang="el-GR" smtClean="0"/>
            </a:br>
            <a:r>
              <a:rPr dirty="0" lang="el-GR" smtClean="0"/>
              <a:t>		</a:t>
            </a:r>
            <a:r>
              <a:rPr dirty="0" sz="2800" lang="el-GR" smtClean="0"/>
              <a:t>(τι </a:t>
            </a:r>
            <a:r>
              <a:rPr dirty="0" sz="2800" lang="el-GR" err="1" smtClean="0"/>
              <a:t>ισχυει</a:t>
            </a:r>
            <a:r>
              <a:rPr dirty="0" sz="2800" lang="el-GR" smtClean="0"/>
              <a:t> στην </a:t>
            </a:r>
            <a:r>
              <a:rPr dirty="0" sz="2800" lang="el-GR" err="1" smtClean="0"/>
              <a:t>ελλαδα</a:t>
            </a:r>
            <a:r>
              <a:rPr dirty="0" sz="2800" lang="el-GR" smtClean="0"/>
              <a:t>)</a:t>
            </a:r>
            <a:endParaRPr dirty="0" sz="2800" lang="el-GR"/>
          </a:p>
        </p:txBody>
      </p:sp>
      <p:sp>
        <p:nvSpPr>
          <p:cNvPr id="1048610" name="Θέση περιεχομένου 2"/>
          <p:cNvSpPr>
            <a:spLocks noGrp="1"/>
          </p:cNvSpPr>
          <p:nvPr>
            <p:ph idx="1"/>
          </p:nvPr>
        </p:nvSpPr>
        <p:spPr>
          <a:xfrm>
            <a:off x="486503" y="1913237"/>
            <a:ext cx="8657496" cy="3615267"/>
          </a:xfrm>
        </p:spPr>
        <p:txBody>
          <a:bodyPr>
            <a:normAutofit fontScale="94444" lnSpcReduction="20000"/>
          </a:bodyPr>
          <a:p>
            <a:r>
              <a:rPr dirty="0" lang="el-GR" smtClean="0"/>
              <a:t>Πρόγραμμα «Βοήθεια στο σπίτι»</a:t>
            </a:r>
          </a:p>
          <a:p>
            <a:pPr lvl="1">
              <a:buFont typeface="Arial" panose="020B0604020202020204" pitchFamily="34" charset="0"/>
              <a:buChar char="•"/>
            </a:pPr>
            <a:r>
              <a:rPr dirty="0" lang="el-GR" smtClean="0"/>
              <a:t>κοινωνικές </a:t>
            </a:r>
            <a:r>
              <a:rPr dirty="0" lang="el-GR"/>
              <a:t>υπηρεσίες καθαριότητας, </a:t>
            </a:r>
          </a:p>
          <a:p>
            <a:pPr lvl="1">
              <a:buFont typeface="Arial" panose="020B0604020202020204" pitchFamily="34" charset="0"/>
              <a:buChar char="•"/>
            </a:pPr>
            <a:r>
              <a:rPr dirty="0" lang="el-GR"/>
              <a:t>γεύματα στο σπίτι, </a:t>
            </a:r>
          </a:p>
          <a:p>
            <a:pPr lvl="1">
              <a:buFont typeface="Arial" panose="020B0604020202020204" pitchFamily="34" charset="0"/>
              <a:buChar char="•"/>
            </a:pPr>
            <a:r>
              <a:rPr dirty="0" lang="el-GR"/>
              <a:t>πρακτικές εξυπηρετήσεις, </a:t>
            </a:r>
          </a:p>
          <a:p>
            <a:pPr lvl="1">
              <a:buFont typeface="Arial" panose="020B0604020202020204" pitchFamily="34" charset="0"/>
              <a:buChar char="•"/>
            </a:pPr>
            <a:r>
              <a:rPr dirty="0" lang="el-GR"/>
              <a:t>συμβουλές αξιοποίησης του ελεύθερου χρόνου, </a:t>
            </a:r>
            <a:endParaRPr dirty="0" lang="el-GR" smtClean="0"/>
          </a:p>
          <a:p>
            <a:r>
              <a:rPr dirty="0" lang="el-GR" smtClean="0"/>
              <a:t>Κέντρα </a:t>
            </a:r>
            <a:r>
              <a:rPr dirty="0" lang="el-GR"/>
              <a:t>Ανοικτής Περίθαλψης Ηλικιωμένων (ΚΑΠΗ</a:t>
            </a:r>
            <a:r>
              <a:rPr dirty="0" lang="el-GR" smtClean="0"/>
              <a:t>)</a:t>
            </a:r>
          </a:p>
          <a:p>
            <a:pPr lvl="1">
              <a:buFont typeface="Arial" panose="020B0604020202020204" pitchFamily="34" charset="0"/>
              <a:buChar char="•"/>
            </a:pPr>
            <a:r>
              <a:rPr dirty="0" lang="el-GR"/>
              <a:t>εξασφάλιση της κινητικότητας, της αυτονομίας και </a:t>
            </a:r>
            <a:r>
              <a:rPr dirty="0" lang="el-GR" smtClean="0"/>
              <a:t>της δραστηριοποίησης </a:t>
            </a:r>
            <a:r>
              <a:rPr dirty="0" lang="el-GR"/>
              <a:t>των ηλικιωμένων μέσα στην κοινότητα, εξασφαλίζοντας υπηρεσίες προληπτικής ιατρικής, κοινωνικής εργασίας και άλλες φροντίδες</a:t>
            </a:r>
            <a:endParaRPr dirty="0" lang="el-GR" smtClean="0"/>
          </a:p>
          <a:p>
            <a:r>
              <a:rPr dirty="0" lang="el-GR"/>
              <a:t>Οίκοι Ευγηρίας (Γηροκομεία) και </a:t>
            </a:r>
            <a:r>
              <a:rPr dirty="0" lang="el-GR" smtClean="0"/>
              <a:t>Θεραπευτήρια </a:t>
            </a:r>
            <a:r>
              <a:rPr dirty="0" lang="el-GR"/>
              <a:t>Χρόνιων Παθήσεων. </a:t>
            </a:r>
            <a:endParaRPr dirty="0" lang="el-GR" smtClean="0"/>
          </a:p>
          <a:p>
            <a:pPr lvl="1">
              <a:buFont typeface="Arial" panose="020B0604020202020204" pitchFamily="34" charset="0"/>
              <a:buChar char="•"/>
            </a:pPr>
            <a:r>
              <a:rPr dirty="0" lang="el-GR" smtClean="0"/>
              <a:t>τυπική </a:t>
            </a:r>
            <a:r>
              <a:rPr dirty="0" lang="el-GR"/>
              <a:t>προϋπόθεση εισαγωγής στα γηροκομεία είναι η αυτοεξυπηρέτηση και η έλλειψη </a:t>
            </a:r>
            <a:r>
              <a:rPr dirty="0" lang="el-GR" smtClean="0"/>
              <a:t>διαταραχών</a:t>
            </a:r>
            <a:r>
              <a:rPr dirty="0" lang="el-GR"/>
              <a:t>, που παρακωλύουν την ομαλή συμβίωση</a:t>
            </a:r>
            <a:endParaRPr dirty="0" lang="el-GR" smtClean="0"/>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11" name="Τίτλος 1"/>
          <p:cNvSpPr>
            <a:spLocks noGrp="1"/>
          </p:cNvSpPr>
          <p:nvPr>
            <p:ph type="title"/>
          </p:nvPr>
        </p:nvSpPr>
        <p:spPr>
          <a:xfrm>
            <a:off x="560645" y="467267"/>
            <a:ext cx="8534400" cy="1507067"/>
          </a:xfrm>
        </p:spPr>
        <p:txBody>
          <a:bodyPr>
            <a:normAutofit fontScale="90000"/>
          </a:bodyPr>
          <a:p>
            <a:r>
              <a:rPr dirty="0" lang="el-GR"/>
              <a:t>ΑΡΧΕΣ ΤΩΝ ΗΝΩΜΕΝΩΝ ΕΘΝΩΝ ΠΟΥ </a:t>
            </a:r>
            <a:r>
              <a:rPr dirty="0" lang="el-GR" smtClean="0"/>
              <a:t>ΔΙΕΠΟΥΝ </a:t>
            </a:r>
            <a:r>
              <a:rPr dirty="0" lang="el-GR"/>
              <a:t>ΤΗΝ ΚΟΙΝΩΝΙΚΗ ΠΟΛΙΤΙΚΗ ΓΙΑ ΤΗΝ ΤΡΙΤΗ ΗΛΙΚΙΑ</a:t>
            </a:r>
          </a:p>
        </p:txBody>
      </p:sp>
      <p:pic>
        <p:nvPicPr>
          <p:cNvPr id="2097168" name="Θέση περιεχομένου 3"/>
          <p:cNvPicPr>
            <a:picLocks noChangeAspect="1" noGrp="1"/>
          </p:cNvPicPr>
          <p:nvPr>
            <p:ph idx="1"/>
          </p:nvPr>
        </p:nvPicPr>
        <p:blipFill>
          <a:blip xmlns:r="http://schemas.openxmlformats.org/officeDocument/2006/relationships" r:embed="rId1"/>
          <a:stretch>
            <a:fillRect/>
          </a:stretch>
        </p:blipFill>
        <p:spPr>
          <a:xfrm>
            <a:off x="1852582" y="2654300"/>
            <a:ext cx="5950012" cy="3616325"/>
          </a:xfrm>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598" name="Τίτλος 1"/>
          <p:cNvSpPr>
            <a:spLocks noGrp="1"/>
          </p:cNvSpPr>
          <p:nvPr>
            <p:ph type="title"/>
          </p:nvPr>
        </p:nvSpPr>
        <p:spPr>
          <a:xfrm>
            <a:off x="404125" y="376651"/>
            <a:ext cx="8534400" cy="1507067"/>
          </a:xfrm>
        </p:spPr>
        <p:txBody>
          <a:bodyPr/>
          <a:p>
            <a:r>
              <a:rPr dirty="0" lang="el-GR" err="1" smtClean="0"/>
              <a:t>Ανεξαρτησια</a:t>
            </a:r>
            <a:endParaRPr dirty="0" lang="el-GR"/>
          </a:p>
        </p:txBody>
      </p:sp>
      <p:sp>
        <p:nvSpPr>
          <p:cNvPr id="1048599" name="Θέση περιεχομένου 2"/>
          <p:cNvSpPr>
            <a:spLocks noGrp="1"/>
          </p:cNvSpPr>
          <p:nvPr>
            <p:ph idx="1"/>
          </p:nvPr>
        </p:nvSpPr>
        <p:spPr>
          <a:xfrm>
            <a:off x="329984" y="1707292"/>
            <a:ext cx="8534400" cy="4553465"/>
          </a:xfrm>
        </p:spPr>
        <p:txBody>
          <a:bodyPr>
            <a:normAutofit lnSpcReduction="10000"/>
          </a:bodyPr>
          <a:p>
            <a:r>
              <a:rPr dirty="0" lang="el-GR" smtClean="0"/>
              <a:t>Τα </a:t>
            </a:r>
            <a:r>
              <a:rPr dirty="0" lang="el-GR"/>
              <a:t>ηλικιωμένα άτομα πρέπει: </a:t>
            </a:r>
            <a:endParaRPr dirty="0" lang="el-GR" smtClean="0"/>
          </a:p>
          <a:p>
            <a:pPr lvl="1">
              <a:buFont typeface="Arial" panose="020B0604020202020204" pitchFamily="34" charset="0"/>
              <a:buChar char="•"/>
            </a:pPr>
            <a:r>
              <a:rPr dirty="0" lang="el-GR" smtClean="0"/>
              <a:t>να </a:t>
            </a:r>
            <a:r>
              <a:rPr dirty="0" lang="el-GR"/>
              <a:t>έχουν πρόσβαση σε επαρκή τροφή, νερό, στέγη, ρουχισμό και ιατρική περίθαλψή μέσω του εισοδήματος, της οικογένειας και της κοινοτικής υποστήριξης και αυτοβοήθειας </a:t>
            </a:r>
          </a:p>
          <a:p>
            <a:pPr lvl="1">
              <a:buFont typeface="Arial" panose="020B0604020202020204" pitchFamily="34" charset="0"/>
              <a:buChar char="•"/>
            </a:pPr>
            <a:r>
              <a:rPr dirty="0" lang="el-GR" smtClean="0"/>
              <a:t>να </a:t>
            </a:r>
            <a:r>
              <a:rPr dirty="0" lang="el-GR"/>
              <a:t>έχουν την ευκαιρία να εργαστούν ή να έχουν πρόσβαση σε άλλες ευκαιρίες που παράγουν εισόδημα </a:t>
            </a:r>
          </a:p>
          <a:p>
            <a:pPr lvl="1">
              <a:buFont typeface="Arial" panose="020B0604020202020204" pitchFamily="34" charset="0"/>
              <a:buChar char="•"/>
            </a:pPr>
            <a:r>
              <a:rPr dirty="0" lang="el-GR" smtClean="0"/>
              <a:t>να </a:t>
            </a:r>
            <a:r>
              <a:rPr dirty="0" lang="el-GR"/>
              <a:t>μπορούν να συμμετέχουν στις αποφάσεις που λαμβάνονται για το πότε και με ποιο ρυθμό θα αποχωρούν από το εργατικό </a:t>
            </a:r>
            <a:r>
              <a:rPr dirty="0" lang="el-GR" smtClean="0"/>
              <a:t>δυναμικό</a:t>
            </a:r>
          </a:p>
          <a:p>
            <a:pPr lvl="1">
              <a:buFont typeface="Arial" panose="020B0604020202020204" pitchFamily="34" charset="0"/>
              <a:buChar char="•"/>
            </a:pPr>
            <a:r>
              <a:rPr dirty="0" lang="el-GR" smtClean="0"/>
              <a:t> </a:t>
            </a:r>
            <a:r>
              <a:rPr dirty="0" lang="el-GR"/>
              <a:t>να έχουν πρόσβαση στα κατάλληλα εκπαιδευτικά και μορφωτικά προγράμματα </a:t>
            </a:r>
          </a:p>
          <a:p>
            <a:pPr lvl="1">
              <a:buFont typeface="Arial" panose="020B0604020202020204" pitchFamily="34" charset="0"/>
              <a:buChar char="•"/>
            </a:pPr>
            <a:r>
              <a:rPr dirty="0" lang="el-GR" smtClean="0"/>
              <a:t>να </a:t>
            </a:r>
            <a:r>
              <a:rPr dirty="0" lang="el-GR"/>
              <a:t>μπορούν να ζουν σε περιβάλλον, που είναι ασφαλές και προσαρμόσιμο στις προσωπικές προτιμήσεις και μεταβαλλόμενες </a:t>
            </a:r>
            <a:r>
              <a:rPr dirty="0" lang="el-GR" smtClean="0"/>
              <a:t>ικανότητες</a:t>
            </a:r>
          </a:p>
          <a:p>
            <a:pPr lvl="1">
              <a:buFont typeface="Arial" panose="020B0604020202020204" pitchFamily="34" charset="0"/>
              <a:buChar char="•"/>
            </a:pPr>
            <a:r>
              <a:rPr dirty="0" lang="el-GR" smtClean="0"/>
              <a:t> </a:t>
            </a:r>
            <a:r>
              <a:rPr dirty="0" lang="el-GR"/>
              <a:t>να μπορούν να διαμένουν στο σπίτι όσο το δυνατόν περισσότερο</a:t>
            </a:r>
          </a:p>
        </p:txBody>
      </p:sp>
      <p:pic>
        <p:nvPicPr>
          <p:cNvPr id="2097165" name="Εικόνα 5"/>
          <p:cNvPicPr>
            <a:picLocks noChangeAspect="1"/>
          </p:cNvPicPr>
          <p:nvPr/>
        </p:nvPicPr>
        <p:blipFill>
          <a:blip xmlns:r="http://schemas.openxmlformats.org/officeDocument/2006/relationships" r:embed="rId1"/>
          <a:stretch>
            <a:fillRect/>
          </a:stretch>
        </p:blipFill>
        <p:spPr>
          <a:xfrm>
            <a:off x="9100237" y="4395014"/>
            <a:ext cx="2678584" cy="2024511"/>
          </a:xfrm>
          <a:prstGeom prst="rect"/>
        </p:spPr>
      </p:pic>
      <p:pic>
        <p:nvPicPr>
          <p:cNvPr id="2097166" name="Εικόνα 6"/>
          <p:cNvPicPr>
            <a:picLocks noChangeAspect="1"/>
          </p:cNvPicPr>
          <p:nvPr/>
        </p:nvPicPr>
        <p:blipFill>
          <a:blip xmlns:r="http://schemas.openxmlformats.org/officeDocument/2006/relationships" r:embed="rId2"/>
          <a:stretch>
            <a:fillRect/>
          </a:stretch>
        </p:blipFill>
        <p:spPr>
          <a:xfrm>
            <a:off x="9012666" y="1205360"/>
            <a:ext cx="2800394" cy="1801452"/>
          </a:xfrm>
          <a:prstGeom prst="rect"/>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94" name="Τίτλος 1"/>
          <p:cNvSpPr>
            <a:spLocks noGrp="1"/>
          </p:cNvSpPr>
          <p:nvPr>
            <p:ph type="title"/>
          </p:nvPr>
        </p:nvSpPr>
        <p:spPr>
          <a:xfrm>
            <a:off x="461791" y="265670"/>
            <a:ext cx="8534400" cy="1507067"/>
          </a:xfrm>
        </p:spPr>
        <p:txBody>
          <a:bodyPr/>
          <a:p>
            <a:r>
              <a:rPr dirty="0" lang="el-GR" err="1" smtClean="0"/>
              <a:t>Συμμετοχη</a:t>
            </a:r>
            <a:endParaRPr dirty="0" lang="el-GR"/>
          </a:p>
        </p:txBody>
      </p:sp>
      <p:sp>
        <p:nvSpPr>
          <p:cNvPr id="1048595" name="Θέση περιεχομένου 2"/>
          <p:cNvSpPr>
            <a:spLocks noGrp="1"/>
          </p:cNvSpPr>
          <p:nvPr>
            <p:ph idx="1"/>
          </p:nvPr>
        </p:nvSpPr>
        <p:spPr>
          <a:xfrm>
            <a:off x="577120" y="1418967"/>
            <a:ext cx="8534400" cy="3615267"/>
          </a:xfrm>
        </p:spPr>
        <p:txBody>
          <a:bodyPr/>
          <a:p>
            <a:r>
              <a:rPr dirty="0" lang="el-GR" smtClean="0"/>
              <a:t>Τα </a:t>
            </a:r>
            <a:r>
              <a:rPr dirty="0" lang="el-GR"/>
              <a:t>ηλικιωμένα άτομα πρέπει: </a:t>
            </a:r>
          </a:p>
          <a:p>
            <a:pPr lvl="1">
              <a:buFont typeface="Arial" panose="020B0604020202020204" pitchFamily="34" charset="0"/>
              <a:buChar char="•"/>
            </a:pPr>
            <a:r>
              <a:rPr dirty="0" lang="el-GR" smtClean="0"/>
              <a:t>να </a:t>
            </a:r>
            <a:r>
              <a:rPr dirty="0" lang="el-GR"/>
              <a:t>παραμένουν ενσωματωμένα στη κοινωνία, να συμμετέχουν ενεργά στη διαμόρφωση και εφαρμογή των πολιτικών που επιδρούν άμεσα στην ευημερία τους, και να μοιράζονται τη γνώση τους και τις ικανότητές τους με τις </a:t>
            </a:r>
            <a:r>
              <a:rPr dirty="0" lang="el-GR" err="1"/>
              <a:t>νεώτερες</a:t>
            </a:r>
            <a:r>
              <a:rPr dirty="0" lang="el-GR"/>
              <a:t> γενεές </a:t>
            </a:r>
          </a:p>
          <a:p>
            <a:pPr lvl="1">
              <a:buFont typeface="Arial" panose="020B0604020202020204" pitchFamily="34" charset="0"/>
              <a:buChar char="•"/>
            </a:pPr>
            <a:r>
              <a:rPr dirty="0" lang="el-GR" smtClean="0"/>
              <a:t>να </a:t>
            </a:r>
            <a:r>
              <a:rPr dirty="0" lang="el-GR"/>
              <a:t>μπορούν να αναζητούν και να αναπτύσσουν ευκαιρίες για να υπηρετούν την κοινότητα και να υπηρετούν ως εθελοντές σε θέσεις αρμόζουσες στα ενδιαφέροντά τους και στις δυνατότητές τους </a:t>
            </a:r>
          </a:p>
          <a:p>
            <a:pPr lvl="1">
              <a:buFont typeface="Arial" panose="020B0604020202020204" pitchFamily="34" charset="0"/>
              <a:buChar char="•"/>
            </a:pPr>
            <a:r>
              <a:rPr dirty="0" lang="el-GR" smtClean="0"/>
              <a:t>να </a:t>
            </a:r>
            <a:r>
              <a:rPr dirty="0" lang="el-GR"/>
              <a:t>μπορούν να συστήνουν κινήματα ή εταιρίες ηλικιωμένων ατόμων.</a:t>
            </a:r>
          </a:p>
        </p:txBody>
      </p:sp>
      <p:pic>
        <p:nvPicPr>
          <p:cNvPr id="2097160" name="Εικόνα 3"/>
          <p:cNvPicPr>
            <a:picLocks noChangeAspect="1"/>
          </p:cNvPicPr>
          <p:nvPr/>
        </p:nvPicPr>
        <p:blipFill>
          <a:blip xmlns:r="http://schemas.openxmlformats.org/officeDocument/2006/relationships" r:embed="rId1"/>
          <a:stretch>
            <a:fillRect/>
          </a:stretch>
        </p:blipFill>
        <p:spPr>
          <a:xfrm>
            <a:off x="1154426" y="4886111"/>
            <a:ext cx="2469094" cy="1847248"/>
          </a:xfrm>
          <a:prstGeom prst="rect"/>
        </p:spPr>
      </p:pic>
      <p:pic>
        <p:nvPicPr>
          <p:cNvPr id="2097161" name="Εικόνα 4"/>
          <p:cNvPicPr>
            <a:picLocks noChangeAspect="1"/>
          </p:cNvPicPr>
          <p:nvPr/>
        </p:nvPicPr>
        <p:blipFill>
          <a:blip xmlns:r="http://schemas.openxmlformats.org/officeDocument/2006/relationships" r:embed="rId2"/>
          <a:stretch>
            <a:fillRect/>
          </a:stretch>
        </p:blipFill>
        <p:spPr>
          <a:xfrm>
            <a:off x="5006547" y="4915371"/>
            <a:ext cx="2423984" cy="1817988"/>
          </a:xfrm>
          <a:prstGeom prst="rect"/>
        </p:spPr>
      </p:pic>
      <p:pic>
        <p:nvPicPr>
          <p:cNvPr id="2097162" name="Εικόνα 5"/>
          <p:cNvPicPr>
            <a:picLocks noChangeAspect="1"/>
          </p:cNvPicPr>
          <p:nvPr/>
        </p:nvPicPr>
        <p:blipFill>
          <a:blip xmlns:r="http://schemas.openxmlformats.org/officeDocument/2006/relationships" r:embed="rId3"/>
          <a:stretch>
            <a:fillRect/>
          </a:stretch>
        </p:blipFill>
        <p:spPr>
          <a:xfrm>
            <a:off x="9336044" y="1019203"/>
            <a:ext cx="2400300" cy="1575716"/>
          </a:xfrm>
          <a:prstGeom prst="rect"/>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0" name="Τίτλος 1"/>
          <p:cNvSpPr>
            <a:spLocks noGrp="1"/>
          </p:cNvSpPr>
          <p:nvPr>
            <p:ph type="title"/>
          </p:nvPr>
        </p:nvSpPr>
        <p:spPr>
          <a:xfrm>
            <a:off x="387649" y="178943"/>
            <a:ext cx="8534400" cy="1507067"/>
          </a:xfrm>
        </p:spPr>
        <p:txBody>
          <a:bodyPr/>
          <a:p>
            <a:r>
              <a:rPr dirty="0" lang="el-GR" err="1" smtClean="0"/>
              <a:t>Φροντιδα</a:t>
            </a:r>
            <a:endParaRPr dirty="0" lang="el-GR"/>
          </a:p>
        </p:txBody>
      </p:sp>
      <p:sp>
        <p:nvSpPr>
          <p:cNvPr id="1048591" name="Θέση περιεχομένου 2"/>
          <p:cNvSpPr>
            <a:spLocks noGrp="1"/>
          </p:cNvSpPr>
          <p:nvPr>
            <p:ph idx="1"/>
          </p:nvPr>
        </p:nvSpPr>
        <p:spPr>
          <a:xfrm>
            <a:off x="387649" y="1501347"/>
            <a:ext cx="8534400" cy="3615267"/>
          </a:xfrm>
        </p:spPr>
        <p:txBody>
          <a:bodyPr>
            <a:normAutofit fontScale="88889" lnSpcReduction="20000"/>
          </a:bodyPr>
          <a:p>
            <a:r>
              <a:rPr dirty="0" lang="el-GR" smtClean="0"/>
              <a:t>Τα </a:t>
            </a:r>
            <a:r>
              <a:rPr dirty="0" lang="el-GR"/>
              <a:t>ηλικιωμένα άτομα πρέπει: </a:t>
            </a:r>
          </a:p>
          <a:p>
            <a:pPr lvl="1">
              <a:buFont typeface="Arial" panose="020B0604020202020204" pitchFamily="34" charset="0"/>
              <a:buChar char="•"/>
            </a:pPr>
            <a:r>
              <a:rPr dirty="0" lang="el-GR" smtClean="0"/>
              <a:t>να </a:t>
            </a:r>
            <a:r>
              <a:rPr dirty="0" lang="el-GR"/>
              <a:t>επωφελούνται από την καθημερινή και κοινοτική μέριμνα και προστασία σύμφωνα με το σύστημα των πολιτιστικών αξιών κάθε κοινωνίας </a:t>
            </a:r>
          </a:p>
          <a:p>
            <a:pPr lvl="1">
              <a:buFont typeface="Arial" panose="020B0604020202020204" pitchFamily="34" charset="0"/>
              <a:buChar char="•"/>
            </a:pPr>
            <a:r>
              <a:rPr dirty="0" lang="el-GR" smtClean="0"/>
              <a:t>να </a:t>
            </a:r>
            <a:r>
              <a:rPr dirty="0" lang="el-GR"/>
              <a:t>έχουν πρόσβαση σε ιατρική περίθαλψη ώστε να τους βοηθάει να διατηρούν ή να επανακτούν το καλύτερο επίπεδο της φυσικής, πνευματικής και συναισθηματικής ευεξίας και να εμποδίζουν ή να καθυστερούν τις ασθένειες </a:t>
            </a:r>
          </a:p>
          <a:p>
            <a:pPr lvl="1">
              <a:buFont typeface="Arial" panose="020B0604020202020204" pitchFamily="34" charset="0"/>
              <a:buChar char="•"/>
            </a:pPr>
            <a:r>
              <a:rPr dirty="0" lang="el-GR" smtClean="0"/>
              <a:t>να </a:t>
            </a:r>
            <a:r>
              <a:rPr dirty="0" lang="el-GR"/>
              <a:t>μπορούν να χρησιμοποιούν κατάλληλα επίπεδα της θεσμικής φροντίδας που παρέχει προστασία, αποκατάσταση και κοινωνική και πνευματική ενθάρρυνση σε ένα ανθρωπιστικό και ασφαλές περιβάλλον </a:t>
            </a:r>
          </a:p>
          <a:p>
            <a:pPr lvl="1">
              <a:buFont typeface="Arial" panose="020B0604020202020204" pitchFamily="34" charset="0"/>
              <a:buChar char="•"/>
            </a:pPr>
            <a:r>
              <a:rPr dirty="0" lang="el-GR" smtClean="0"/>
              <a:t>να </a:t>
            </a:r>
            <a:r>
              <a:rPr dirty="0" lang="el-GR"/>
              <a:t>μπορούν να απολαμβάνουν τα ανθρώπινα δικαιώματα και τις θεμελιώδεις ελευθερίες όταν διαμένουν σε οποιοδήποτε ίδρυμα πρόνοιας ή περίθαλψης, περιλαμβανομένου του πλήρους σεβασμού της αξιοπρέπειάς τους, των πεποιθήσεών τους, των αναγκών τους, και της ιδιωτικής ζωής τους, και το δικαίωμα να αποφασίζουν σχετικά με την ιατρική τους περίθαλψη και την ποιότητα της ζωής τους.</a:t>
            </a:r>
          </a:p>
        </p:txBody>
      </p:sp>
      <p:pic>
        <p:nvPicPr>
          <p:cNvPr id="2097157" name="Εικόνα 4"/>
          <p:cNvPicPr>
            <a:picLocks noChangeAspect="1"/>
          </p:cNvPicPr>
          <p:nvPr/>
        </p:nvPicPr>
        <p:blipFill>
          <a:blip xmlns:r="http://schemas.openxmlformats.org/officeDocument/2006/relationships" r:embed="rId1"/>
          <a:stretch>
            <a:fillRect/>
          </a:stretch>
        </p:blipFill>
        <p:spPr>
          <a:xfrm>
            <a:off x="5921461" y="5116614"/>
            <a:ext cx="3314700" cy="1381125"/>
          </a:xfrm>
          <a:prstGeom prst="rect"/>
        </p:spPr>
      </p:pic>
      <p:pic>
        <p:nvPicPr>
          <p:cNvPr id="2097158" name="Εικόνα 5"/>
          <p:cNvPicPr>
            <a:picLocks noChangeAspect="1"/>
          </p:cNvPicPr>
          <p:nvPr/>
        </p:nvPicPr>
        <p:blipFill>
          <a:blip xmlns:r="http://schemas.openxmlformats.org/officeDocument/2006/relationships" r:embed="rId2"/>
          <a:stretch>
            <a:fillRect/>
          </a:stretch>
        </p:blipFill>
        <p:spPr>
          <a:xfrm>
            <a:off x="9383497" y="810784"/>
            <a:ext cx="2281202" cy="1381125"/>
          </a:xfrm>
          <a:prstGeom prst="rect"/>
        </p:spPr>
      </p:pic>
      <p:pic>
        <p:nvPicPr>
          <p:cNvPr id="2097159" name="Εικόνα 6"/>
          <p:cNvPicPr>
            <a:picLocks noChangeAspect="1"/>
          </p:cNvPicPr>
          <p:nvPr/>
        </p:nvPicPr>
        <p:blipFill>
          <a:blip xmlns:r="http://schemas.openxmlformats.org/officeDocument/2006/relationships" r:embed="rId3"/>
          <a:stretch>
            <a:fillRect/>
          </a:stretch>
        </p:blipFill>
        <p:spPr>
          <a:xfrm>
            <a:off x="2066410" y="5198076"/>
            <a:ext cx="2596205" cy="1376996"/>
          </a:xfrm>
          <a:prstGeom prst="rect"/>
        </p:spPr>
      </p:pic>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86" name="Τίτλος 1"/>
          <p:cNvSpPr>
            <a:spLocks noGrp="1"/>
          </p:cNvSpPr>
          <p:nvPr>
            <p:ph type="title"/>
          </p:nvPr>
        </p:nvSpPr>
        <p:spPr>
          <a:xfrm>
            <a:off x="502980" y="401364"/>
            <a:ext cx="8534400" cy="1507067"/>
          </a:xfrm>
        </p:spPr>
        <p:txBody>
          <a:bodyPr/>
          <a:p>
            <a:r>
              <a:rPr dirty="0" lang="el-GR" err="1" smtClean="0"/>
              <a:t>Αυτο-εκπληρωση</a:t>
            </a:r>
            <a:endParaRPr dirty="0" lang="el-GR"/>
          </a:p>
        </p:txBody>
      </p:sp>
      <p:sp>
        <p:nvSpPr>
          <p:cNvPr id="1048587" name="Θέση περιεχομένου 2"/>
          <p:cNvSpPr>
            <a:spLocks noGrp="1"/>
          </p:cNvSpPr>
          <p:nvPr>
            <p:ph idx="1"/>
          </p:nvPr>
        </p:nvSpPr>
        <p:spPr>
          <a:xfrm>
            <a:off x="502980" y="1908431"/>
            <a:ext cx="8534400" cy="2597666"/>
          </a:xfrm>
        </p:spPr>
        <p:txBody>
          <a:bodyPr/>
          <a:p>
            <a:r>
              <a:rPr dirty="0" lang="el-GR" smtClean="0"/>
              <a:t>Τα </a:t>
            </a:r>
            <a:r>
              <a:rPr dirty="0" lang="el-GR"/>
              <a:t>ηλικιωμένα άτομα πρέπει: </a:t>
            </a:r>
          </a:p>
          <a:p>
            <a:pPr lvl="1">
              <a:buFont typeface="Arial" panose="020B0604020202020204" pitchFamily="34" charset="0"/>
              <a:buChar char="•"/>
            </a:pPr>
            <a:r>
              <a:rPr dirty="0" lang="el-GR" smtClean="0"/>
              <a:t>να </a:t>
            </a:r>
            <a:r>
              <a:rPr dirty="0" lang="el-GR"/>
              <a:t>μπορούν να επιδιώκουν ευκαιρίες για πλήρη ανάπτυξη των δυνατοτήτων τους </a:t>
            </a:r>
          </a:p>
          <a:p>
            <a:pPr lvl="1">
              <a:buFont typeface="Arial" panose="020B0604020202020204" pitchFamily="34" charset="0"/>
              <a:buChar char="•"/>
            </a:pPr>
            <a:r>
              <a:rPr dirty="0" lang="el-GR" smtClean="0"/>
              <a:t>να </a:t>
            </a:r>
            <a:r>
              <a:rPr dirty="0" lang="el-GR"/>
              <a:t>έχουν πρόσβαση στους εκπαιδευτικούς, πολιτιστικούς, πνευματικούς και ψυχαγωγικούς πόρους της κοινωνίας.</a:t>
            </a:r>
          </a:p>
        </p:txBody>
      </p:sp>
      <p:pic>
        <p:nvPicPr>
          <p:cNvPr id="2097152" name="Εικόνα 3"/>
          <p:cNvPicPr>
            <a:picLocks noChangeAspect="1"/>
          </p:cNvPicPr>
          <p:nvPr/>
        </p:nvPicPr>
        <p:blipFill>
          <a:blip xmlns:r="http://schemas.openxmlformats.org/officeDocument/2006/relationships" r:embed="rId1"/>
          <a:stretch>
            <a:fillRect/>
          </a:stretch>
        </p:blipFill>
        <p:spPr>
          <a:xfrm>
            <a:off x="1196160" y="4659270"/>
            <a:ext cx="2962275" cy="1543050"/>
          </a:xfrm>
          <a:prstGeom prst="rect"/>
        </p:spPr>
      </p:pic>
      <p:pic>
        <p:nvPicPr>
          <p:cNvPr id="2097153" name="Εικόνα 4"/>
          <p:cNvPicPr>
            <a:picLocks noChangeAspect="1"/>
          </p:cNvPicPr>
          <p:nvPr/>
        </p:nvPicPr>
        <p:blipFill>
          <a:blip xmlns:r="http://schemas.openxmlformats.org/officeDocument/2006/relationships" r:embed="rId2"/>
          <a:stretch>
            <a:fillRect/>
          </a:stretch>
        </p:blipFill>
        <p:spPr>
          <a:xfrm>
            <a:off x="4770180" y="4659269"/>
            <a:ext cx="2456901" cy="1543051"/>
          </a:xfrm>
          <a:prstGeom prst="rect"/>
        </p:spPr>
      </p:pic>
      <p:pic>
        <p:nvPicPr>
          <p:cNvPr id="2097154" name="Εικόνα 5"/>
          <p:cNvPicPr>
            <a:picLocks noChangeAspect="1"/>
          </p:cNvPicPr>
          <p:nvPr/>
        </p:nvPicPr>
        <p:blipFill>
          <a:blip xmlns:r="http://schemas.openxmlformats.org/officeDocument/2006/relationships" r:embed="rId3"/>
          <a:stretch>
            <a:fillRect/>
          </a:stretch>
        </p:blipFill>
        <p:spPr>
          <a:xfrm>
            <a:off x="8443912" y="883720"/>
            <a:ext cx="2619375" cy="1743075"/>
          </a:xfrm>
          <a:prstGeom prst="rect"/>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88" name="Τίτλος 1"/>
          <p:cNvSpPr>
            <a:spLocks noGrp="1"/>
          </p:cNvSpPr>
          <p:nvPr>
            <p:ph type="title"/>
          </p:nvPr>
        </p:nvSpPr>
        <p:spPr>
          <a:xfrm>
            <a:off x="470028" y="557883"/>
            <a:ext cx="8534400" cy="1507067"/>
          </a:xfrm>
        </p:spPr>
        <p:txBody>
          <a:bodyPr/>
          <a:p>
            <a:r>
              <a:rPr dirty="0" lang="el-GR" err="1" smtClean="0"/>
              <a:t>Αξιοπρεπεια</a:t>
            </a:r>
            <a:endParaRPr dirty="0" lang="el-GR"/>
          </a:p>
        </p:txBody>
      </p:sp>
      <p:sp>
        <p:nvSpPr>
          <p:cNvPr id="1048589" name="Θέση περιεχομένου 2"/>
          <p:cNvSpPr>
            <a:spLocks noGrp="1"/>
          </p:cNvSpPr>
          <p:nvPr>
            <p:ph idx="1"/>
          </p:nvPr>
        </p:nvSpPr>
        <p:spPr>
          <a:xfrm>
            <a:off x="618309" y="1707291"/>
            <a:ext cx="8534400" cy="2872947"/>
          </a:xfrm>
        </p:spPr>
        <p:txBody>
          <a:bodyPr/>
          <a:p>
            <a:r>
              <a:rPr dirty="0" lang="el-GR" smtClean="0"/>
              <a:t>Τα </a:t>
            </a:r>
            <a:r>
              <a:rPr dirty="0" lang="el-GR"/>
              <a:t>ηλικιωμένα άτομα πρέπει: </a:t>
            </a:r>
          </a:p>
          <a:p>
            <a:pPr lvl="1">
              <a:buFont typeface="Arial" panose="020B0604020202020204" pitchFamily="34" charset="0"/>
              <a:buChar char="•"/>
            </a:pPr>
            <a:r>
              <a:rPr dirty="0" lang="el-GR" smtClean="0"/>
              <a:t>να </a:t>
            </a:r>
            <a:r>
              <a:rPr dirty="0" lang="el-GR"/>
              <a:t>μπορούν να ζουν με αξιοπρέπεια και ασφάλεια και να είναι απαλλαγμένα από εκμετάλλευση και φυσική ή πνευματική κακομεταχείριση </a:t>
            </a:r>
            <a:endParaRPr dirty="0" lang="el-GR" smtClean="0"/>
          </a:p>
          <a:p>
            <a:pPr lvl="1">
              <a:buFont typeface="Arial" panose="020B0604020202020204" pitchFamily="34" charset="0"/>
              <a:buChar char="•"/>
            </a:pPr>
            <a:r>
              <a:rPr dirty="0" lang="el-GR" smtClean="0"/>
              <a:t>να </a:t>
            </a:r>
            <a:r>
              <a:rPr dirty="0" lang="el-GR"/>
              <a:t>αντιμετωπίζονται δίκαια ανεξαρτήτως ηλικίας, γένους, φυλετικής ή εθνικής προέλευσης, ανικανότητας ή άλλης κατάστασης, και να </a:t>
            </a:r>
            <a:r>
              <a:rPr dirty="0" lang="el-GR" err="1"/>
              <a:t>εκτιμούνται</a:t>
            </a:r>
            <a:r>
              <a:rPr dirty="0" lang="el-GR"/>
              <a:t> ανεξάρτητα από την οικονομική τους συνεισφορά</a:t>
            </a:r>
          </a:p>
        </p:txBody>
      </p:sp>
      <p:pic>
        <p:nvPicPr>
          <p:cNvPr id="2097155" name="Εικόνα 3"/>
          <p:cNvPicPr>
            <a:picLocks noChangeAspect="1"/>
          </p:cNvPicPr>
          <p:nvPr/>
        </p:nvPicPr>
        <p:blipFill>
          <a:blip xmlns:r="http://schemas.openxmlformats.org/officeDocument/2006/relationships" r:embed="rId1"/>
          <a:stretch>
            <a:fillRect/>
          </a:stretch>
        </p:blipFill>
        <p:spPr>
          <a:xfrm>
            <a:off x="1648855" y="4580238"/>
            <a:ext cx="2419350" cy="1885950"/>
          </a:xfrm>
          <a:prstGeom prst="rect"/>
        </p:spPr>
      </p:pic>
      <p:pic>
        <p:nvPicPr>
          <p:cNvPr id="2097156" name="Εικόνα 6"/>
          <p:cNvPicPr>
            <a:picLocks noChangeAspect="1"/>
          </p:cNvPicPr>
          <p:nvPr/>
        </p:nvPicPr>
        <p:blipFill>
          <a:blip xmlns:r="http://schemas.openxmlformats.org/officeDocument/2006/relationships" r:embed="rId2"/>
          <a:stretch>
            <a:fillRect/>
          </a:stretch>
        </p:blipFill>
        <p:spPr>
          <a:xfrm>
            <a:off x="5098751" y="4651675"/>
            <a:ext cx="2619375" cy="1743075"/>
          </a:xfrm>
          <a:prstGeom prst="rect"/>
        </p:spPr>
      </p:pic>
    </p:spTree>
  </p:cSld>
  <p:clrMapOvr>
    <a:masterClrMapping/>
  </p:clrMapOvr>
  <p:transition spd="slow">
    <p:random/>
  </p:transition>
</p:sld>
</file>

<file path=ppt/theme/theme1.xml><?xml version="1.0" encoding="utf-8"?>
<a:theme xmlns:a="http://schemas.openxmlformats.org/drawingml/2006/main" name="Τομή">
  <a:themeElements>
    <a:clrScheme name="Slice">
      <a:dk1>
        <a:sysClr lastClr="000000" val="windowText"/>
      </a:dk1>
      <a:lt1>
        <a:sysClr lastClr="FFFFFF" val="window"/>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r="13500000" dist="12700">
              <a:srgbClr val="000000">
                <a:alpha val="45000"/>
              </a:srgbClr>
            </a:innerShdw>
          </a:effectLst>
        </a:effectStyle>
        <a:effectStyle>
          <a:effectLst>
            <a:outerShdw blurRad="50800" dir="5400000" dist="38100" rotWithShape="0">
              <a:srgbClr val="000000">
                <a:alpha val="46000"/>
              </a:srgbClr>
            </a:outerShdw>
          </a:effectLst>
          <a:scene3d>
            <a:camera prst="orthographicFront">
              <a:rot lat="0" lon="0" rev="0"/>
            </a:camera>
            <a:lightRig dir="t" rig="threeP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Τριτη ηλικια στην ευρωπη</dc:title>
  <dc:creator>Λογαριασμός Microsoft</dc:creator>
  <cp:lastModifiedBy>Λογαριασμός Microsoft</cp:lastModifiedBy>
  <dcterms:created xsi:type="dcterms:W3CDTF">2022-11-20T01:18:29Z</dcterms:created>
  <dcterms:modified xsi:type="dcterms:W3CDTF">2022-11-20T11:36:27Z</dcterms:modified>
</cp:coreProperties>
</file>