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1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F86-D8BD-4B6F-9AB9-A3DDE7BEBA4A}" type="datetimeFigureOut">
              <a:rPr lang="el-GR" smtClean="0"/>
              <a:pPr/>
              <a:t>4/4/2022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D977-6F89-4E23-8808-0D05D2B999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F86-D8BD-4B6F-9AB9-A3DDE7BEBA4A}" type="datetimeFigureOut">
              <a:rPr lang="el-GR" smtClean="0"/>
              <a:pPr/>
              <a:t>4/4/2022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D977-6F89-4E23-8808-0D05D2B999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F86-D8BD-4B6F-9AB9-A3DDE7BEBA4A}" type="datetimeFigureOut">
              <a:rPr lang="el-GR" smtClean="0"/>
              <a:pPr/>
              <a:t>4/4/2022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D977-6F89-4E23-8808-0D05D2B999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F86-D8BD-4B6F-9AB9-A3DDE7BEBA4A}" type="datetimeFigureOut">
              <a:rPr lang="el-GR" smtClean="0"/>
              <a:pPr/>
              <a:t>4/4/2022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D977-6F89-4E23-8808-0D05D2B999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F86-D8BD-4B6F-9AB9-A3DDE7BEBA4A}" type="datetimeFigureOut">
              <a:rPr lang="el-GR" smtClean="0"/>
              <a:pPr/>
              <a:t>4/4/2022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D977-6F89-4E23-8808-0D05D2B999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F86-D8BD-4B6F-9AB9-A3DDE7BEBA4A}" type="datetimeFigureOut">
              <a:rPr lang="el-GR" smtClean="0"/>
              <a:pPr/>
              <a:t>4/4/2022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D977-6F89-4E23-8808-0D05D2B999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F86-D8BD-4B6F-9AB9-A3DDE7BEBA4A}" type="datetimeFigureOut">
              <a:rPr lang="el-GR" smtClean="0"/>
              <a:pPr/>
              <a:t>4/4/2022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D977-6F89-4E23-8808-0D05D2B999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F86-D8BD-4B6F-9AB9-A3DDE7BEBA4A}" type="datetimeFigureOut">
              <a:rPr lang="el-GR" smtClean="0"/>
              <a:pPr/>
              <a:t>4/4/2022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D977-6F89-4E23-8808-0D05D2B999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F86-D8BD-4B6F-9AB9-A3DDE7BEBA4A}" type="datetimeFigureOut">
              <a:rPr lang="el-GR" smtClean="0"/>
              <a:pPr/>
              <a:t>4/4/2022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D977-6F89-4E23-8808-0D05D2B999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F86-D8BD-4B6F-9AB9-A3DDE7BEBA4A}" type="datetimeFigureOut">
              <a:rPr lang="el-GR" smtClean="0"/>
              <a:pPr/>
              <a:t>4/4/2022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D977-6F89-4E23-8808-0D05D2B999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2F86-D8BD-4B6F-9AB9-A3DDE7BEBA4A}" type="datetimeFigureOut">
              <a:rPr lang="el-GR" smtClean="0"/>
              <a:pPr/>
              <a:t>4/4/2022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D977-6F89-4E23-8808-0D05D2B999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2F86-D8BD-4B6F-9AB9-A3DDE7BEBA4A}" type="datetimeFigureOut">
              <a:rPr lang="el-GR" smtClean="0"/>
              <a:pPr/>
              <a:t>4/4/2022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D977-6F89-4E23-8808-0D05D2B9994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9hXmhBR_0atXVPDRB5OLCl6qGIMfiAM1YBam_dPKilhkPKg/viewfor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8" y="571480"/>
            <a:ext cx="8929718" cy="1470025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  <a:sp3d extrusionH="228600">
              <a:bevelT w="38100" h="38100"/>
            </a:sp3d>
          </a:bodyPr>
          <a:lstStyle/>
          <a:p>
            <a:r>
              <a:rPr lang="el-GR" sz="9600" dirty="0" smtClean="0">
                <a:ln w="18415" cmpd="sng">
                  <a:solidFill>
                    <a:srgbClr val="C0000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ΣΧΟΛΕΙΑ ΓΙΑ ΟΛΟΥΣ</a:t>
            </a:r>
            <a:endParaRPr lang="el-GR" sz="9600" dirty="0">
              <a:ln w="18415" cmpd="sng">
                <a:solidFill>
                  <a:srgbClr val="C00000"/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latin typeface="Impact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8286808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l-GR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Γυμνάσιο Μεγάρων </a:t>
            </a:r>
          </a:p>
          <a:p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«Ευκλείδειο»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857489" y="4786322"/>
            <a:ext cx="600079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Mistral" pitchFamily="66" charset="0"/>
              </a:rPr>
              <a:t>Dimitrios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Mistral" pitchFamily="66" charset="0"/>
              </a:rPr>
              <a:t>Kwstouros</a:t>
            </a:r>
            <a:endParaRPr lang="el-GR" sz="6600" dirty="0">
              <a:solidFill>
                <a:srgbClr val="FFFF00"/>
              </a:solidFill>
              <a:latin typeface="Mistral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 rot="20800315">
            <a:off x="1401057" y="3878313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Mistral" pitchFamily="66" charset="0"/>
              </a:rPr>
              <a:t>by</a:t>
            </a:r>
            <a:endParaRPr lang="el-GR" sz="6600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Γράφημα απάντησης φορμών. Τίτλος ερωτήματος: Γνωρίζεις κάποιον διεθνή φορέα ή πρόγραμμα που προωθεί την πρόσβαση των κοινωνικά ή οικονομικά αδύναμων μαθητών στο σχολείο;. Αριθμός απαντήσεων: 71 απαντήσεις.">
            <a:extLst>
              <a:ext uri="{FF2B5EF4-FFF2-40B4-BE49-F238E27FC236}">
                <a16:creationId xmlns="" xmlns:a16="http://schemas.microsoft.com/office/drawing/2014/main" id="{3D83B491-1A50-4DB4-BE55-8AD08003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144000" cy="552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59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Γράφημα απάντησης φορμών. Τίτλος ερωτήματος: Το σχολείο είναι προϊόν της κοινωνίας μέσα στην οποία λειτουργεί και τα μέλη του επηρεάζονται από τις αντιλήψεις που επικρατούν στην κοινωνία.. Αριθμός απαντήσεων: 71 απαντήσεις.">
            <a:extLst>
              <a:ext uri="{FF2B5EF4-FFF2-40B4-BE49-F238E27FC236}">
                <a16:creationId xmlns="" xmlns:a16="http://schemas.microsoft.com/office/drawing/2014/main" id="{A06717E2-C55A-4FD9-B960-0FC048F2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144000" cy="552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3922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Γράφημα απάντησης φορμών. Τίτλος ερωτήματος: Γνωρίζετε αν υπάρχουν κράτη που δεν επιτρέπουν την πρόσβαση των κοριτσιών στην εκπαίδευση;. Αριθμός απαντήσεων: 71 απαντήσεις.">
            <a:extLst>
              <a:ext uri="{FF2B5EF4-FFF2-40B4-BE49-F238E27FC236}">
                <a16:creationId xmlns="" xmlns:a16="http://schemas.microsoft.com/office/drawing/2014/main" id="{7CF9696F-2B9D-407F-BDF1-097A24DA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144000" cy="552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741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Γράφημα απάντησης φορμών. Τίτλος ερωτήματος: Ταξιδεύεις με αεροπλάνο και ξεκινούν αναταράξεις. Η κυβερνήτης και η συγκυβερνήτης σας ενημερώνουν πως πρέπει να προσδεθείτε. Σας επηρεάζει αρνητικά το γεγονός πως είναι γυναίκες;. Αριθμός απαντήσεων: 71 απαντήσεις.">
            <a:extLst>
              <a:ext uri="{FF2B5EF4-FFF2-40B4-BE49-F238E27FC236}">
                <a16:creationId xmlns="" xmlns:a16="http://schemas.microsoft.com/office/drawing/2014/main" id="{873F4E01-700F-4AB6-99CB-DC5E7818A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144000" cy="552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526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Γράφημα απάντησης φορμών. Τίτλος ερωτήματος: Πιστεύετε ότι υπάρχουν διαφορετικά παιχνίδια για αγόρια και παιχνίδια για κορίτσια;. Αριθμός απαντήσεων: 70 απαντήσεις.">
            <a:extLst>
              <a:ext uri="{FF2B5EF4-FFF2-40B4-BE49-F238E27FC236}">
                <a16:creationId xmlns="" xmlns:a16="http://schemas.microsoft.com/office/drawing/2014/main" id="{465C0418-F51C-4496-A741-330CE935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211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Γράφημα απάντησης φορμών. Τίτλος ερωτήματος: Υπάρχουν χώροι λατρείας για τους αλλόθρησκους στη χώρα μας;. Αριθμός απαντήσεων: 71 απαντήσεις.">
            <a:extLst>
              <a:ext uri="{FF2B5EF4-FFF2-40B4-BE49-F238E27FC236}">
                <a16:creationId xmlns="" xmlns:a16="http://schemas.microsoft.com/office/drawing/2014/main" id="{5A9A7066-6542-40A6-A9E7-C798F083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9023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Γράφημα απάντησης φορμών. Τίτλος ερωτήματος: Θα προχωρούσατε στη δημιουργία μιας σχέσης με άτομο διαφορετικού χρώματος, θρησκεύματος ή/και κουλτούρας;. Αριθμός απαντήσεων: 71 απαντήσεις.">
            <a:extLst>
              <a:ext uri="{FF2B5EF4-FFF2-40B4-BE49-F238E27FC236}">
                <a16:creationId xmlns="" xmlns:a16="http://schemas.microsoft.com/office/drawing/2014/main" id="{4B8CDEB8-4EC2-430E-BDF7-4AED9B1B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144000" cy="552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880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Γράφημα απάντησης φορμών. Τίτλος ερωτήματος: Η δική μου θρησκεία είναι &quot;καλύτερη&quot; από τη θρησκεία άλλων. Αριθμός απαντήσεων: 70 απαντήσεις.">
            <a:extLst>
              <a:ext uri="{FF2B5EF4-FFF2-40B4-BE49-F238E27FC236}">
                <a16:creationId xmlns="" xmlns:a16="http://schemas.microsoft.com/office/drawing/2014/main" id="{52C8E1ED-1456-4201-8777-B7562E869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36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Γράφημα απάντησης φορμών. Τίτλος ερωτήματος: Είναι γεγονός πως πλέον τα σχολεία στη χώρα μας είναι διαπολιτισμικά. Πόσο σας ενδιαφέρει να γνωρίσετε διαφορετικές κουλτούρες μέσα από τους συμμαθητές σας;. Αριθμός απαντήσεων: 71 απαντήσεις.">
            <a:extLst>
              <a:ext uri="{FF2B5EF4-FFF2-40B4-BE49-F238E27FC236}">
                <a16:creationId xmlns="" xmlns:a16="http://schemas.microsoft.com/office/drawing/2014/main" id="{665518BD-B14A-4AC8-8BEC-1B6CF0B8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144000" cy="552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080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Γράφημα απάντησης φορμών. Τίτλος ερωτήματος: Πόσο ενήμεροι είστε για τα ΣΜΝ;. Αριθμός απαντήσεων: 71 απαντήσεις.">
            <a:extLst>
              <a:ext uri="{FF2B5EF4-FFF2-40B4-BE49-F238E27FC236}">
                <a16:creationId xmlns="" xmlns:a16="http://schemas.microsoft.com/office/drawing/2014/main" id="{7BFA4170-8137-4391-B403-9FD132DF1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06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1o </a:t>
            </a:r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βήμα 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- 1</a:t>
            </a:r>
            <a:r>
              <a:rPr lang="en-US" sz="6600" baseline="30000" dirty="0" smtClean="0">
                <a:solidFill>
                  <a:srgbClr val="FFFF00"/>
                </a:solidFill>
                <a:latin typeface="Mistral" pitchFamily="66" charset="0"/>
              </a:rPr>
              <a:t>st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  step</a:t>
            </a:r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 </a:t>
            </a:r>
            <a:endParaRPr lang="el-GR" sz="6600" dirty="0">
              <a:solidFill>
                <a:srgbClr val="FFFF00"/>
              </a:solidFill>
              <a:latin typeface="Mistral" pitchFamily="66" charset="0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357158" y="1285860"/>
            <a:ext cx="8286808" cy="2214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Δημιουργία αφισών – Νοέμβριος 2021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Οι αφίσες εκτυπώνονται – αναρτώνται στο σχολείο και οι μαθητές της Γ ‘  γυμνασίου εμπνέονται για να εκπονήσουν εργασίες</a:t>
            </a:r>
            <a:endParaRPr kumimoji="0" lang="el-GR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- Εικόνα" descr="IMG_4293.jpg"/>
          <p:cNvPicPr>
            <a:picLocks noChangeAspect="1"/>
          </p:cNvPicPr>
          <p:nvPr/>
        </p:nvPicPr>
        <p:blipFill>
          <a:blip r:embed="rId2" cstate="print"/>
          <a:srcRect b="35937"/>
          <a:stretch>
            <a:fillRect/>
          </a:stretch>
        </p:blipFill>
        <p:spPr>
          <a:xfrm>
            <a:off x="1690710" y="3571876"/>
            <a:ext cx="6096000" cy="2928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Γράφημα απάντησης φορμών. Τίτλος ερωτήματος: Στην Ελλάδα δικαίωμα υιοθεσίας έχουν μόνο τα ετερόφυλα ζευγάρια. Αριθμός απαντήσεων: 71 απαντήσεις.">
            <a:extLst>
              <a:ext uri="{FF2B5EF4-FFF2-40B4-BE49-F238E27FC236}">
                <a16:creationId xmlns="" xmlns:a16="http://schemas.microsoft.com/office/drawing/2014/main" id="{B55AC7F5-002E-4DCD-BCD7-B88F963E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8708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Γράφημα απάντησης φορμών. Τίτλος ερωτήματος: Συμφωνείτε πως οι μολυσματικές ασθένειες αφορούν κυρίως τις γυναίκες;. Αριθμός απαντήσεων: 70 απαντήσεις.">
            <a:extLst>
              <a:ext uri="{FF2B5EF4-FFF2-40B4-BE49-F238E27FC236}">
                <a16:creationId xmlns="" xmlns:a16="http://schemas.microsoft.com/office/drawing/2014/main" id="{0BE2E7AF-0EB9-4ABD-8865-AF09D8E7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9917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Γράφημα απάντησης φορμών. Τίτλος ερωτήματος: Ο ιός HIV / Aids είναι θανατηφόρος ιός. Αριθμός απαντήσεων: 70 απαντήσεις.">
            <a:extLst>
              <a:ext uri="{FF2B5EF4-FFF2-40B4-BE49-F238E27FC236}">
                <a16:creationId xmlns="" xmlns:a16="http://schemas.microsoft.com/office/drawing/2014/main" id="{E56839CF-157F-465D-A7DD-700CB1DB7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743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Γράφημα απάντησης φορμών. Τίτλος ερωτήματος: Το Σχολείο σας έχει την κατάλληλη υποδομή να υποδεχθεί ΑΜΕΑ;. Αριθμός απαντήσεων: 71 απαντήσεις.">
            <a:extLst>
              <a:ext uri="{FF2B5EF4-FFF2-40B4-BE49-F238E27FC236}">
                <a16:creationId xmlns="" xmlns:a16="http://schemas.microsoft.com/office/drawing/2014/main" id="{50BCBB3B-F75A-4F1C-9E81-EC2F02AC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2465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Γράφημα απάντησης φορμών. Τίτλος ερωτήματος: Έχετε βιώσει ρατσισμό στο Σχολικό Περιβάλλον;. Αριθμός απαντήσεων: 71 απαντήσεις.">
            <a:extLst>
              <a:ext uri="{FF2B5EF4-FFF2-40B4-BE49-F238E27FC236}">
                <a16:creationId xmlns="" xmlns:a16="http://schemas.microsoft.com/office/drawing/2014/main" id="{F671BA41-6BD1-45BA-9262-3C528AF9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8995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5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o </a:t>
            </a:r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βήμα 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- </a:t>
            </a:r>
            <a:r>
              <a:rPr lang="el-GR" sz="6600" dirty="0">
                <a:solidFill>
                  <a:srgbClr val="FFFF00"/>
                </a:solidFill>
                <a:latin typeface="Mistral" pitchFamily="66" charset="0"/>
              </a:rPr>
              <a:t>5</a:t>
            </a:r>
            <a:r>
              <a:rPr lang="en-US" sz="6600" baseline="30000" dirty="0" err="1" smtClean="0">
                <a:solidFill>
                  <a:srgbClr val="FFFF00"/>
                </a:solidFill>
                <a:latin typeface="Mistral" pitchFamily="66" charset="0"/>
              </a:rPr>
              <a:t>st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  step</a:t>
            </a:r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 </a:t>
            </a:r>
            <a:endParaRPr lang="el-GR" sz="6600" dirty="0">
              <a:solidFill>
                <a:srgbClr val="FFFF00"/>
              </a:solidFill>
              <a:latin typeface="Mistral" pitchFamily="66" charset="0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357158" y="1142984"/>
            <a:ext cx="8286808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Αποτύπωση συμπερασμάτων ερωτηματολογίου</a:t>
            </a:r>
            <a:endParaRPr kumimoji="0" lang="el-GR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AutoShape 4" descr="Fish cartoon - free PNG clipart for non-commercial use. 6805x4431 -  220.96KB. | PNG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Fish cartoon - free PNG clipart for non-commercial use. 6805x4431 -  220.96KB. | PNG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Fish cartoon - free PNG clipart for non-commercial use. 6805x4431 -  220.96KB. | PNG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2 - Υπότιτλος"/>
          <p:cNvSpPr txBox="1">
            <a:spLocks/>
          </p:cNvSpPr>
          <p:nvPr/>
        </p:nvSpPr>
        <p:spPr>
          <a:xfrm>
            <a:off x="357158" y="1928802"/>
            <a:ext cx="8572560" cy="4071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l-GR" sz="2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Οι μαθητές είναι ανεπαρκώς ενήμεροι για τα ΣΜΝ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Σε ένα μεγάλο ποσοστό έχουν βιώσει ρατσισμό στο Σχολικό περιβάλλον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Τα Σχολεία στην Ελλάδα φαίνεται πως αποκλείουν την πρόσβαση σε ΑΜΕΑ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Δε γνωρίζουν επαρκή στοιχεία για μολυσματικές ασθένειες όπως ο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HIV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Ενισχύουν στερεότυπα  αντρικής και γυναικείας ιδιοσυγκρασίας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Σε ένα μεγάλο ποσοστό λειτουργούν συμπεριληπτικά και ενδιαφέρονται να γνωρίσουν  διαφορετικές κουλτούρες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Είναι ενήμερα για τον αποκλεισμό κοριτσιών από την εκπαίδευση σε διάφορα κράτη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Δυστυχώς οι απόψεις τους διχάζονται στην αποδοχή </a:t>
            </a:r>
            <a:r>
              <a:rPr lang="el-G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Ρομά</a:t>
            </a: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ατόμων στη Σχολική κοινότητα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Αυτά προς το παρόν !!!!!!! Συνεχίζουμε τη δράση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l-G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ΚΑΙ ΑΝΑΜΕΝΟΥΜΕ ΤΙΣ ΕΡΓΑΣΙΕΕΣ ΤΩΝ ΜΑΘΗΤΩΝ ΤΗΣ Γ’ ΓΥΜΝΑΣΙΟΥ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sz="280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l-GR" sz="6600" dirty="0">
                <a:solidFill>
                  <a:srgbClr val="FFFF00"/>
                </a:solidFill>
                <a:latin typeface="Mistral" pitchFamily="66" charset="0"/>
              </a:rPr>
              <a:t>2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o </a:t>
            </a:r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βήμα 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- </a:t>
            </a:r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2</a:t>
            </a:r>
            <a:r>
              <a:rPr lang="en-US" sz="6600" baseline="30000" dirty="0" err="1" smtClean="0">
                <a:solidFill>
                  <a:srgbClr val="FFFF00"/>
                </a:solidFill>
                <a:latin typeface="Mistral" pitchFamily="66" charset="0"/>
              </a:rPr>
              <a:t>st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  step</a:t>
            </a:r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 </a:t>
            </a:r>
            <a:endParaRPr lang="el-GR" sz="6600" dirty="0">
              <a:solidFill>
                <a:srgbClr val="FFFF00"/>
              </a:solidFill>
              <a:latin typeface="Mistral" pitchFamily="66" charset="0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357158" y="1142984"/>
            <a:ext cx="8286808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Διαδικτυακό ερωτηματολόγιο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πριν την παρουσίαση εργασιών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Δεκέμβριος 2021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Μπορείτε να το βρείτε</a:t>
            </a:r>
            <a:r>
              <a:rPr kumimoji="0" lang="el-GR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στον παρακάτω σύνδεσμο</a:t>
            </a:r>
            <a:endParaRPr kumimoji="0" lang="el-GR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Έκρηξη 2">
            <a:hlinkClick r:id="rId2"/>
          </p:cNvPr>
          <p:cNvSpPr/>
          <p:nvPr/>
        </p:nvSpPr>
        <p:spPr>
          <a:xfrm>
            <a:off x="428596" y="2428868"/>
            <a:ext cx="5214974" cy="3000396"/>
          </a:xfrm>
          <a:prstGeom prst="irregularSeal2">
            <a:avLst/>
          </a:prstGeom>
          <a:ln w="57150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Κλικ εδώ για να επισκεφθείτε το ερωτηματολόγιο ή κάνετε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copy </a:t>
            </a:r>
            <a:r>
              <a:rPr lang="el-G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στο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link</a:t>
            </a:r>
            <a:endParaRPr lang="el-G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" name="2 - Υπότιτλος"/>
          <p:cNvSpPr txBox="1">
            <a:spLocks/>
          </p:cNvSpPr>
          <p:nvPr/>
        </p:nvSpPr>
        <p:spPr>
          <a:xfrm>
            <a:off x="5429256" y="3857628"/>
            <a:ext cx="3214710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Συμμετείχαν 7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μαθητές της Γ΄ Γυμνασίου </a:t>
            </a:r>
            <a:endParaRPr kumimoji="0" lang="el-GR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071538" y="5643578"/>
            <a:ext cx="4572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https://docs.google.com/forms/d/e/1FAIpQLSd9hXmhBR_0atXVPDRB5OLCl6qGIMfiAM1YBam_dPKilhkPKg/viewform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>
            <a:off x="3393273" y="525066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3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o </a:t>
            </a:r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βήμα 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- </a:t>
            </a:r>
            <a:r>
              <a:rPr lang="el-GR" sz="6600" dirty="0">
                <a:solidFill>
                  <a:srgbClr val="FFFF00"/>
                </a:solidFill>
                <a:latin typeface="Mistral" pitchFamily="66" charset="0"/>
              </a:rPr>
              <a:t>3</a:t>
            </a:r>
            <a:r>
              <a:rPr lang="en-US" sz="6600" baseline="30000" dirty="0" err="1" smtClean="0">
                <a:solidFill>
                  <a:srgbClr val="FFFF00"/>
                </a:solidFill>
                <a:latin typeface="Mistral" pitchFamily="66" charset="0"/>
              </a:rPr>
              <a:t>st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  step</a:t>
            </a:r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 </a:t>
            </a:r>
            <a:endParaRPr lang="el-GR" sz="6600" dirty="0">
              <a:solidFill>
                <a:srgbClr val="FFFF00"/>
              </a:solidFill>
              <a:latin typeface="Mistral" pitchFamily="66" charset="0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357158" y="1142984"/>
            <a:ext cx="8286808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Στατιστικά στοιχεία – Συμπεράσματα ερωτηματολογίου</a:t>
            </a:r>
            <a:endParaRPr kumimoji="0" lang="el-GR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Υπότιτλος"/>
          <p:cNvSpPr txBox="1">
            <a:spLocks/>
          </p:cNvSpPr>
          <p:nvPr/>
        </p:nvSpPr>
        <p:spPr>
          <a:xfrm>
            <a:off x="5143504" y="2928934"/>
            <a:ext cx="3214710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Τι λαβράκια πιάσαμε?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χεχε</a:t>
            </a:r>
            <a:endParaRPr lang="el-G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AutoShape 4" descr="Fish cartoon - free PNG clipart for non-commercial use. 6805x4431 -  220.96KB. | PNG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Fish cartoon - free PNG clipart for non-commercial use. 6805x4431 -  220.96KB. | PNG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Fish cartoon - free PNG clipart for non-commercial use. 6805x4431 -  220.96KB. | PNG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" name="13 - Εικόνα" descr="fish-png-clipart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572008"/>
            <a:ext cx="3700457" cy="182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l-GR" sz="6600" dirty="0">
                <a:solidFill>
                  <a:srgbClr val="FFFF00"/>
                </a:solidFill>
                <a:latin typeface="Mistral" pitchFamily="66" charset="0"/>
              </a:rPr>
              <a:t>4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o </a:t>
            </a:r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βήμα 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- </a:t>
            </a:r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4</a:t>
            </a:r>
            <a:r>
              <a:rPr lang="en-US" sz="6600" baseline="30000" dirty="0" err="1" smtClean="0">
                <a:solidFill>
                  <a:srgbClr val="FFFF00"/>
                </a:solidFill>
                <a:latin typeface="Mistral" pitchFamily="66" charset="0"/>
              </a:rPr>
              <a:t>st</a:t>
            </a:r>
            <a:r>
              <a:rPr lang="en-US" sz="6600" dirty="0" smtClean="0">
                <a:solidFill>
                  <a:srgbClr val="FFFF00"/>
                </a:solidFill>
                <a:latin typeface="Mistral" pitchFamily="66" charset="0"/>
              </a:rPr>
              <a:t>  step</a:t>
            </a:r>
            <a:r>
              <a:rPr lang="el-GR" sz="6600" dirty="0" smtClean="0">
                <a:solidFill>
                  <a:srgbClr val="FFFF00"/>
                </a:solidFill>
                <a:latin typeface="Mistral" pitchFamily="66" charset="0"/>
              </a:rPr>
              <a:t> </a:t>
            </a:r>
            <a:endParaRPr lang="el-GR" sz="6600" dirty="0">
              <a:solidFill>
                <a:srgbClr val="FFFF00"/>
              </a:solidFill>
              <a:latin typeface="Mistral" pitchFamily="66" charset="0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357158" y="1142984"/>
            <a:ext cx="8286808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Αποτύπωση συμπερασμάτων ερωτηματολογίου</a:t>
            </a:r>
            <a:endParaRPr kumimoji="0" lang="el-GR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AutoShape 4" descr="Fish cartoon - free PNG clipart for non-commercial use. 6805x4431 -  220.96KB. | PNG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Fish cartoon - free PNG clipart for non-commercial use. 6805x4431 -  220.96KB. | PNG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Fish cartoon - free PNG clipart for non-commercial use. 6805x4431 -  220.96KB. | PNG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2 - Υπότιτλος"/>
          <p:cNvSpPr txBox="1">
            <a:spLocks/>
          </p:cNvSpPr>
          <p:nvPr/>
        </p:nvSpPr>
        <p:spPr>
          <a:xfrm>
            <a:off x="428596" y="4286256"/>
            <a:ext cx="8286808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Ακολουθούν τα στατιστικά στοιχεία</a:t>
            </a:r>
            <a:endParaRPr kumimoji="0" lang="el-GR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Γράφημα απάντησης φορμών. Τίτλος ερωτήματος: Πιστεύετε πως οι συμμαθητές σας καλωσορίζουν στο Σχολείο μαθητές που μπορεί να είναι μετανάστες ή Ρομά;. Αριθμός απαντήσεων: 71 απαντήσεις.">
            <a:extLst>
              <a:ext uri="{FF2B5EF4-FFF2-40B4-BE49-F238E27FC236}">
                <a16:creationId xmlns="" xmlns:a16="http://schemas.microsoft.com/office/drawing/2014/main" id="{FB653771-73F8-4CCC-A567-EE59DB30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144000" cy="552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897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Γράφημα απάντησης φορμών. Τίτλος ερωτήματος: Ποιά ομάδα από τις παρακάτω δεν είναι μέλος της σχολικής κοινότητας;. Αριθμός απαντήσεων: 71 απαντήσεις.">
            <a:extLst>
              <a:ext uri="{FF2B5EF4-FFF2-40B4-BE49-F238E27FC236}">
                <a16:creationId xmlns="" xmlns:a16="http://schemas.microsoft.com/office/drawing/2014/main" id="{F25D70E0-2FD5-46AC-AD95-1CB78A07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480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Γράφημα απάντησης φορμών. Τίτλος ερωτήματος: Σύμφωνα με την Διακήρυξη των Δικαιωμάτων του Παιδιού, το σχολείο είναι δικαίωμα όλων των παιδιών του κόσμου χωρίς καμία διάκριση.. Αριθμός απαντήσεων: 71 απαντήσεις.">
            <a:extLst>
              <a:ext uri="{FF2B5EF4-FFF2-40B4-BE49-F238E27FC236}">
                <a16:creationId xmlns="" xmlns:a16="http://schemas.microsoft.com/office/drawing/2014/main" id="{AE8C30F4-8AAD-4AA9-B7B0-579E44E7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6"/>
            <a:ext cx="9144000" cy="552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312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Γράφημα απάντησης φορμών. Τίτλος ερωτήματος: Ποιό από τα παρακάτω θεωρείς την κυριότερη αιτία σχολικού αποκλεισμού παγκοσμίως;. Αριθμός απαντήσεων: 71 απαντήσεις.">
            <a:extLst>
              <a:ext uri="{FF2B5EF4-FFF2-40B4-BE49-F238E27FC236}">
                <a16:creationId xmlns="" xmlns:a16="http://schemas.microsoft.com/office/drawing/2014/main" id="{C83E9B10-A0DE-4166-9880-A6CDA11C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48836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227</Words>
  <Application>Microsoft Office PowerPoint</Application>
  <PresentationFormat>Προβολή στην οθόνη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ΣΧΟΛΕΙΑ ΓΙΑ ΟΛΟΥΣ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ΣΧΟΛΕΙΑ ΓΙΑ ΟΛΟΥΣ</dc:title>
  <dc:creator>dimko</dc:creator>
  <cp:lastModifiedBy>dimko</cp:lastModifiedBy>
  <cp:revision>5</cp:revision>
  <dcterms:created xsi:type="dcterms:W3CDTF">2022-03-21T18:43:56Z</dcterms:created>
  <dcterms:modified xsi:type="dcterms:W3CDTF">2022-04-04T16:59:43Z</dcterms:modified>
</cp:coreProperties>
</file>