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9" r:id="rId4"/>
    <p:sldId id="259" r:id="rId5"/>
    <p:sldId id="290" r:id="rId6"/>
    <p:sldId id="291" r:id="rId7"/>
    <p:sldId id="292" r:id="rId8"/>
    <p:sldId id="293" r:id="rId9"/>
    <p:sldId id="294" r:id="rId10"/>
    <p:sldId id="295" r:id="rId11"/>
    <p:sldId id="296" r:id="rId12"/>
    <p:sldId id="297" r:id="rId13"/>
    <p:sldId id="298" r:id="rId14"/>
    <p:sldId id="299" r:id="rId15"/>
    <p:sldId id="300" r:id="rId16"/>
    <p:sldId id="301" r:id="rId17"/>
    <p:sldId id="302" r:id="rId18"/>
    <p:sldId id="303" r:id="rId19"/>
    <p:sldId id="288" r:id="rId2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9EBA2F86-D8BD-4B6F-9AB9-A3DDE7BEBA4A}" type="datetimeFigureOut">
              <a:rPr lang="el-GR" smtClean="0"/>
              <a:pPr/>
              <a:t>22/3/2022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67CD977-6F89-4E23-8808-0D05D2B99940}"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9EBA2F86-D8BD-4B6F-9AB9-A3DDE7BEBA4A}" type="datetimeFigureOut">
              <a:rPr lang="el-GR" smtClean="0"/>
              <a:pPr/>
              <a:t>22/3/2022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67CD977-6F89-4E23-8808-0D05D2B99940}"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9EBA2F86-D8BD-4B6F-9AB9-A3DDE7BEBA4A}" type="datetimeFigureOut">
              <a:rPr lang="el-GR" smtClean="0"/>
              <a:pPr/>
              <a:t>22/3/2022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67CD977-6F89-4E23-8808-0D05D2B99940}"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9EBA2F86-D8BD-4B6F-9AB9-A3DDE7BEBA4A}" type="datetimeFigureOut">
              <a:rPr lang="el-GR" smtClean="0"/>
              <a:pPr/>
              <a:t>22/3/2022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67CD977-6F89-4E23-8808-0D05D2B99940}"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9EBA2F86-D8BD-4B6F-9AB9-A3DDE7BEBA4A}" type="datetimeFigureOut">
              <a:rPr lang="el-GR" smtClean="0"/>
              <a:pPr/>
              <a:t>22/3/2022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67CD977-6F89-4E23-8808-0D05D2B99940}"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9EBA2F86-D8BD-4B6F-9AB9-A3DDE7BEBA4A}" type="datetimeFigureOut">
              <a:rPr lang="el-GR" smtClean="0"/>
              <a:pPr/>
              <a:t>22/3/2022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67CD977-6F89-4E23-8808-0D05D2B99940}"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9EBA2F86-D8BD-4B6F-9AB9-A3DDE7BEBA4A}" type="datetimeFigureOut">
              <a:rPr lang="el-GR" smtClean="0"/>
              <a:pPr/>
              <a:t>22/3/2022</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867CD977-6F89-4E23-8808-0D05D2B99940}"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9EBA2F86-D8BD-4B6F-9AB9-A3DDE7BEBA4A}" type="datetimeFigureOut">
              <a:rPr lang="el-GR" smtClean="0"/>
              <a:pPr/>
              <a:t>22/3/2022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867CD977-6F89-4E23-8808-0D05D2B99940}"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9EBA2F86-D8BD-4B6F-9AB9-A3DDE7BEBA4A}" type="datetimeFigureOut">
              <a:rPr lang="el-GR" smtClean="0"/>
              <a:pPr/>
              <a:t>22/3/2022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867CD977-6F89-4E23-8808-0D05D2B99940}"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9EBA2F86-D8BD-4B6F-9AB9-A3DDE7BEBA4A}" type="datetimeFigureOut">
              <a:rPr lang="el-GR" smtClean="0"/>
              <a:pPr/>
              <a:t>22/3/2022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67CD977-6F89-4E23-8808-0D05D2B99940}"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9EBA2F86-D8BD-4B6F-9AB9-A3DDE7BEBA4A}" type="datetimeFigureOut">
              <a:rPr lang="el-GR" smtClean="0"/>
              <a:pPr/>
              <a:t>22/3/2022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67CD977-6F89-4E23-8808-0D05D2B99940}"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BA2F86-D8BD-4B6F-9AB9-A3DDE7BEBA4A}" type="datetimeFigureOut">
              <a:rPr lang="el-GR" smtClean="0"/>
              <a:pPr/>
              <a:t>22/3/2022</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7CD977-6F89-4E23-8808-0D05D2B99940}"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1438" y="571480"/>
            <a:ext cx="8929718" cy="1470025"/>
          </a:xfrm>
        </p:spPr>
        <p:txBody>
          <a:bodyPr>
            <a:noAutofit/>
          </a:bodyPr>
          <a:lstStyle/>
          <a:p>
            <a:r>
              <a:rPr lang="el-GR" sz="9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Impact" pitchFamily="34" charset="0"/>
              </a:rPr>
              <a:t>ΣΤΕΡΕΟΤΥΠΑ</a:t>
            </a:r>
            <a:br>
              <a:rPr lang="el-GR" sz="9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Impact" pitchFamily="34" charset="0"/>
              </a:rPr>
            </a:br>
            <a:r>
              <a:rPr lang="el-GR" sz="4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Impact" pitchFamily="34" charset="0"/>
              </a:rPr>
              <a:t>ΠΡΟΚΑΤΑΛΗΨΕΙΣ</a:t>
            </a:r>
            <a:endParaRPr lang="el-GR" sz="4000"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Impact" pitchFamily="34" charset="0"/>
            </a:endParaRPr>
          </a:p>
        </p:txBody>
      </p:sp>
      <p:sp>
        <p:nvSpPr>
          <p:cNvPr id="3" name="2 - Υπότιτλος"/>
          <p:cNvSpPr>
            <a:spLocks noGrp="1"/>
          </p:cNvSpPr>
          <p:nvPr>
            <p:ph type="subTitle" idx="1"/>
          </p:nvPr>
        </p:nvSpPr>
        <p:spPr>
          <a:xfrm>
            <a:off x="4429124" y="2643182"/>
            <a:ext cx="4429156" cy="1752600"/>
          </a:xfrm>
        </p:spPr>
        <p:txBody>
          <a:bodyPr>
            <a:scene3d>
              <a:camera prst="orthographicFront"/>
              <a:lightRig rig="threePt" dir="t"/>
            </a:scene3d>
            <a:sp3d extrusionH="57150">
              <a:bevelT w="38100" h="38100"/>
            </a:sp3d>
          </a:bodyPr>
          <a:lstStyle/>
          <a:p>
            <a:r>
              <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1</a:t>
            </a:r>
            <a:r>
              <a:rPr lang="el-GR" baseline="30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Ο</a:t>
            </a:r>
            <a:r>
              <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Γυμνάσιο Μεγάρων </a:t>
            </a:r>
          </a:p>
          <a:p>
            <a:r>
              <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«Ευκλείδειο</a:t>
            </a:r>
            <a:r>
              <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
            </a:r>
          </a:p>
          <a:p>
            <a:r>
              <a:rPr lang="el-GR"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Τμήματα Γ’1 και Γ’3</a:t>
            </a:r>
            <a:endParaRPr lang="el-GR"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4" name="3 - TextBox"/>
          <p:cNvSpPr txBox="1"/>
          <p:nvPr/>
        </p:nvSpPr>
        <p:spPr>
          <a:xfrm>
            <a:off x="4500562" y="5500702"/>
            <a:ext cx="4429156" cy="830997"/>
          </a:xfrm>
          <a:prstGeom prst="rect">
            <a:avLst/>
          </a:prstGeom>
          <a:noFill/>
        </p:spPr>
        <p:txBody>
          <a:bodyPr wrap="square" rtlCol="0">
            <a:spAutoFit/>
            <a:scene3d>
              <a:camera prst="orthographicFront"/>
              <a:lightRig rig="threePt" dir="t"/>
            </a:scene3d>
            <a:sp3d extrusionH="57150">
              <a:bevelT w="38100" h="38100" prst="angle"/>
            </a:sp3d>
          </a:bodyPr>
          <a:lstStyle/>
          <a:p>
            <a:r>
              <a:rPr lang="en-US" sz="4800" dirty="0" err="1" smtClean="0">
                <a:solidFill>
                  <a:srgbClr val="FFFF00"/>
                </a:solidFill>
                <a:latin typeface="Mistral" pitchFamily="66" charset="0"/>
              </a:rPr>
              <a:t>Dimitrios</a:t>
            </a:r>
            <a:r>
              <a:rPr lang="en-US" sz="4800" dirty="0" smtClean="0">
                <a:solidFill>
                  <a:srgbClr val="FFFF00"/>
                </a:solidFill>
                <a:latin typeface="Mistral" pitchFamily="66" charset="0"/>
              </a:rPr>
              <a:t> </a:t>
            </a:r>
            <a:r>
              <a:rPr lang="en-US" sz="4800" dirty="0" err="1" smtClean="0">
                <a:solidFill>
                  <a:srgbClr val="FFFF00"/>
                </a:solidFill>
                <a:latin typeface="Mistral" pitchFamily="66" charset="0"/>
              </a:rPr>
              <a:t>Kwstouros</a:t>
            </a:r>
            <a:endParaRPr lang="el-GR" sz="4800" dirty="0">
              <a:solidFill>
                <a:srgbClr val="FFFF00"/>
              </a:solidFill>
              <a:latin typeface="Mistral" pitchFamily="66" charset="0"/>
            </a:endParaRPr>
          </a:p>
        </p:txBody>
      </p:sp>
      <p:sp>
        <p:nvSpPr>
          <p:cNvPr id="5" name="4 - TextBox"/>
          <p:cNvSpPr txBox="1"/>
          <p:nvPr/>
        </p:nvSpPr>
        <p:spPr>
          <a:xfrm rot="20800315">
            <a:off x="3329882" y="5307072"/>
            <a:ext cx="928694" cy="1107996"/>
          </a:xfrm>
          <a:prstGeom prst="rect">
            <a:avLst/>
          </a:prstGeom>
          <a:noFill/>
        </p:spPr>
        <p:txBody>
          <a:bodyPr wrap="square" rtlCol="0">
            <a:spAutoFit/>
            <a:scene3d>
              <a:camera prst="orthographicFront"/>
              <a:lightRig rig="threePt" dir="t"/>
            </a:scene3d>
            <a:sp3d extrusionH="57150">
              <a:bevelT w="38100" h="38100" prst="angle"/>
            </a:sp3d>
          </a:bodyPr>
          <a:lstStyle/>
          <a:p>
            <a:r>
              <a:rPr lang="en-US" sz="6600" dirty="0" smtClean="0">
                <a:solidFill>
                  <a:srgbClr val="FF0000"/>
                </a:solidFill>
                <a:latin typeface="Mistral" pitchFamily="66" charset="0"/>
              </a:rPr>
              <a:t>by</a:t>
            </a:r>
            <a:endParaRPr lang="el-GR" sz="6600" dirty="0">
              <a:solidFill>
                <a:srgbClr val="FF0000"/>
              </a:solidFill>
              <a:latin typeface="Mistral" pitchFamily="66" charset="0"/>
            </a:endParaRPr>
          </a:p>
        </p:txBody>
      </p:sp>
      <p:sp>
        <p:nvSpPr>
          <p:cNvPr id="6" name="5 - Ορθογώνιο"/>
          <p:cNvSpPr/>
          <p:nvPr/>
        </p:nvSpPr>
        <p:spPr>
          <a:xfrm>
            <a:off x="600012" y="3929066"/>
            <a:ext cx="5346720" cy="1323439"/>
          </a:xfrm>
          <a:prstGeom prst="rect">
            <a:avLst/>
          </a:prstGeom>
        </p:spPr>
        <p:txBody>
          <a:bodyPr wrap="none">
            <a:spAutoFit/>
          </a:bodyPr>
          <a:lstStyle/>
          <a:p>
            <a:pPr algn="ctr"/>
            <a:r>
              <a:rPr lang="el-GR"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Τάσεις μαθητών</a:t>
            </a:r>
          </a:p>
          <a:p>
            <a:pPr algn="ctr"/>
            <a:r>
              <a:rPr lang="el-GR"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ΣΤΑΤΙΣΤΙΚΗ ΑΠΟΤΙΜΗΣΗ</a:t>
            </a:r>
            <a:endParaRPr lang="el-GR" sz="4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3 - TextBox"/>
          <p:cNvSpPr txBox="1"/>
          <p:nvPr/>
        </p:nvSpPr>
        <p:spPr>
          <a:xfrm>
            <a:off x="0" y="0"/>
            <a:ext cx="9144000" cy="1077218"/>
          </a:xfrm>
          <a:prstGeom prst="rect">
            <a:avLst/>
          </a:prstGeom>
          <a:solidFill>
            <a:srgbClr val="C00000"/>
          </a:solidFill>
        </p:spPr>
        <p:txBody>
          <a:bodyPr wrap="square" rtlCol="0">
            <a:spAutoFit/>
            <a:scene3d>
              <a:camera prst="orthographicFront"/>
              <a:lightRig rig="threePt" dir="t"/>
            </a:scene3d>
            <a:sp3d extrusionH="57150">
              <a:bevelT w="38100" h="38100" prst="angle"/>
            </a:sp3d>
          </a:bodyPr>
          <a:lstStyle/>
          <a:p>
            <a:pPr algn="ctr"/>
            <a:r>
              <a:rPr lang="el-GR" sz="3200" i="1" spc="600" dirty="0" smtClean="0">
                <a:solidFill>
                  <a:srgbClr val="FFFF00"/>
                </a:solidFill>
                <a:latin typeface="Comic Sans MS" pitchFamily="66" charset="0"/>
              </a:rPr>
              <a:t>6</a:t>
            </a:r>
            <a:r>
              <a:rPr lang="el-GR" sz="3200" i="1" spc="600" baseline="30000" dirty="0" smtClean="0">
                <a:solidFill>
                  <a:srgbClr val="FFFF00"/>
                </a:solidFill>
                <a:latin typeface="Comic Sans MS" pitchFamily="66" charset="0"/>
              </a:rPr>
              <a:t>ο</a:t>
            </a:r>
            <a:r>
              <a:rPr lang="el-GR" sz="3200" i="1" spc="600" dirty="0" smtClean="0">
                <a:solidFill>
                  <a:srgbClr val="FFFF00"/>
                </a:solidFill>
                <a:latin typeface="Comic Sans MS" pitchFamily="66" charset="0"/>
              </a:rPr>
              <a:t> </a:t>
            </a:r>
            <a:r>
              <a:rPr lang="el-GR" sz="3200" i="1" dirty="0" smtClean="0">
                <a:solidFill>
                  <a:srgbClr val="FFFF00"/>
                </a:solidFill>
                <a:latin typeface="Comic Sans MS" pitchFamily="66" charset="0"/>
              </a:rPr>
              <a:t>στερεότυπο</a:t>
            </a:r>
          </a:p>
          <a:p>
            <a:pPr algn="ctr"/>
            <a:r>
              <a:rPr lang="el-GR" sz="3200" i="1" dirty="0" smtClean="0">
                <a:solidFill>
                  <a:schemeClr val="bg1"/>
                </a:solidFill>
                <a:latin typeface="Comic Sans MS" pitchFamily="66" charset="0"/>
              </a:rPr>
              <a:t>Οι Έλληνες είναι τεμπέληδες</a:t>
            </a:r>
            <a:endParaRPr lang="el-GR" sz="3200" i="1" dirty="0">
              <a:solidFill>
                <a:schemeClr val="bg1"/>
              </a:solidFill>
              <a:latin typeface="Comic Sans MS" pitchFamily="66" charset="0"/>
            </a:endParaRPr>
          </a:p>
        </p:txBody>
      </p:sp>
      <p:sp>
        <p:nvSpPr>
          <p:cNvPr id="1028" name="AutoShape 4" descr="Fish cartoon - free PNG clipart for non-commercial use. 6805x4431 -  220.96KB. | PNGPar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030" name="AutoShape 6" descr="Fish cartoon - free PNG clipart for non-commercial use. 6805x4431 -  220.96KB. | PNGPar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032" name="AutoShape 8" descr="Fish cartoon - free PNG clipart for non-commercial use. 6805x4431 -  220.96KB. | PNGPar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0" name="9 - Ορθογώνιο"/>
          <p:cNvSpPr/>
          <p:nvPr/>
        </p:nvSpPr>
        <p:spPr>
          <a:xfrm>
            <a:off x="1571604" y="6286520"/>
            <a:ext cx="1481496" cy="369332"/>
          </a:xfrm>
          <a:prstGeom prst="rect">
            <a:avLst/>
          </a:prstGeom>
          <a:solidFill>
            <a:srgbClr val="C00000"/>
          </a:solidFill>
          <a:scene3d>
            <a:camera prst="orthographicFront"/>
            <a:lightRig rig="threePt" dir="t"/>
          </a:scene3d>
          <a:sp3d>
            <a:bevelT/>
          </a:sp3d>
        </p:spPr>
        <p:txBody>
          <a:bodyPr wrap="none">
            <a:spAutoFit/>
          </a:bodyPr>
          <a:lstStyle/>
          <a:p>
            <a:pPr marL="342900" lvl="0" indent="-342900" algn="ctr">
              <a:spcBef>
                <a:spcPct val="20000"/>
              </a:spcBef>
              <a:defRPr/>
            </a:pPr>
            <a:r>
              <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ΣΥΜΦΩΝΩ</a:t>
            </a:r>
            <a:endPar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endParaRPr>
          </a:p>
        </p:txBody>
      </p:sp>
      <p:sp>
        <p:nvSpPr>
          <p:cNvPr id="12" name="11 - Ορθογώνιο"/>
          <p:cNvSpPr/>
          <p:nvPr/>
        </p:nvSpPr>
        <p:spPr>
          <a:xfrm>
            <a:off x="5613276" y="6286520"/>
            <a:ext cx="1436612" cy="369332"/>
          </a:xfrm>
          <a:prstGeom prst="rect">
            <a:avLst/>
          </a:prstGeom>
          <a:solidFill>
            <a:srgbClr val="C00000"/>
          </a:solidFill>
          <a:scene3d>
            <a:camera prst="orthographicFront"/>
            <a:lightRig rig="threePt" dir="t"/>
          </a:scene3d>
          <a:sp3d>
            <a:bevelT/>
          </a:sp3d>
        </p:spPr>
        <p:txBody>
          <a:bodyPr wrap="none">
            <a:spAutoFit/>
          </a:bodyPr>
          <a:lstStyle/>
          <a:p>
            <a:pPr marL="342900" lvl="0" indent="-342900" algn="ctr">
              <a:spcBef>
                <a:spcPct val="20000"/>
              </a:spcBef>
              <a:defRPr/>
            </a:pPr>
            <a:r>
              <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ΔΙΑΦΩΝΩ</a:t>
            </a:r>
            <a:endPar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endParaRPr>
          </a:p>
        </p:txBody>
      </p:sp>
      <p:sp>
        <p:nvSpPr>
          <p:cNvPr id="13" name="12 - Στρογγυλεμένο ορθογώνιο"/>
          <p:cNvSpPr/>
          <p:nvPr/>
        </p:nvSpPr>
        <p:spPr>
          <a:xfrm>
            <a:off x="1857356" y="4500570"/>
            <a:ext cx="857256" cy="1643074"/>
          </a:xfrm>
          <a:prstGeom prst="roundRect">
            <a:avLst/>
          </a:prstGeom>
          <a:blipFill>
            <a:blip r:embed="rId2" cstate="print"/>
            <a:stretch>
              <a:fillRect/>
            </a:stretch>
          </a:blipFill>
          <a:ln w="57150">
            <a:solidFill>
              <a:srgbClr val="C00000"/>
            </a:solidFill>
          </a:ln>
          <a:scene3d>
            <a:camera prst="orthographicFront">
              <a:rot lat="0" lon="0" rev="0"/>
            </a:camera>
            <a:lightRig rig="threePt" dir="t">
              <a:rot lat="0" lon="0" rev="1200000"/>
            </a:lightRig>
          </a:scene3d>
          <a:sp3d>
            <a:bevelT w="63500" h="25400" prst="hardEdge"/>
          </a:sp3d>
        </p:spPr>
        <p:style>
          <a:lnRef idx="0">
            <a:schemeClr val="accent3"/>
          </a:lnRef>
          <a:fillRef idx="3">
            <a:schemeClr val="accent3"/>
          </a:fillRef>
          <a:effectRef idx="3">
            <a:schemeClr val="accent3"/>
          </a:effectRef>
          <a:fontRef idx="minor">
            <a:schemeClr val="lt1"/>
          </a:fontRef>
        </p:style>
        <p:txBody>
          <a:bodyPr rtlCol="0" anchor="ctr"/>
          <a:lstStyle/>
          <a:p>
            <a:pPr algn="ctr"/>
            <a:endParaRPr lang="el-GR"/>
          </a:p>
        </p:txBody>
      </p:sp>
      <p:sp>
        <p:nvSpPr>
          <p:cNvPr id="14" name="13 - Στρογγυλεμένο ορθογώνιο"/>
          <p:cNvSpPr/>
          <p:nvPr/>
        </p:nvSpPr>
        <p:spPr>
          <a:xfrm>
            <a:off x="5857884" y="3357562"/>
            <a:ext cx="857256" cy="2738248"/>
          </a:xfrm>
          <a:prstGeom prst="roundRect">
            <a:avLst/>
          </a:prstGeom>
          <a:blipFill>
            <a:blip r:embed="rId2" cstate="print"/>
            <a:stretch>
              <a:fillRect/>
            </a:stretch>
          </a:blipFill>
          <a:ln w="57150">
            <a:solidFill>
              <a:srgbClr val="C00000"/>
            </a:solidFill>
          </a:ln>
          <a:scene3d>
            <a:camera prst="orthographicFront">
              <a:rot lat="0" lon="0" rev="0"/>
            </a:camera>
            <a:lightRig rig="threePt" dir="t">
              <a:rot lat="0" lon="0" rev="1200000"/>
            </a:lightRig>
          </a:scene3d>
          <a:sp3d>
            <a:bevelT w="63500" h="25400" prst="hardEdge"/>
          </a:sp3d>
        </p:spPr>
        <p:style>
          <a:lnRef idx="0">
            <a:schemeClr val="accent3"/>
          </a:lnRef>
          <a:fillRef idx="3">
            <a:schemeClr val="accent3"/>
          </a:fillRef>
          <a:effectRef idx="3">
            <a:schemeClr val="accent3"/>
          </a:effectRef>
          <a:fontRef idx="minor">
            <a:schemeClr val="lt1"/>
          </a:fontRef>
        </p:style>
        <p:txBody>
          <a:bodyPr rtlCol="0" anchor="ctr"/>
          <a:lstStyle/>
          <a:p>
            <a:pPr algn="ctr"/>
            <a:endParaRPr lang="el-GR"/>
          </a:p>
        </p:txBody>
      </p:sp>
      <p:sp>
        <p:nvSpPr>
          <p:cNvPr id="15" name="14 - Ορθογώνιο"/>
          <p:cNvSpPr/>
          <p:nvPr/>
        </p:nvSpPr>
        <p:spPr>
          <a:xfrm>
            <a:off x="1929700" y="1928802"/>
            <a:ext cx="655949" cy="369332"/>
          </a:xfrm>
          <a:prstGeom prst="rect">
            <a:avLst/>
          </a:prstGeom>
          <a:solidFill>
            <a:srgbClr val="C00000"/>
          </a:solidFill>
          <a:scene3d>
            <a:camera prst="orthographicFront"/>
            <a:lightRig rig="threePt" dir="t"/>
          </a:scene3d>
          <a:sp3d>
            <a:bevelT/>
          </a:sp3d>
        </p:spPr>
        <p:txBody>
          <a:bodyPr wrap="none">
            <a:spAutoFit/>
          </a:bodyPr>
          <a:lstStyle/>
          <a:p>
            <a:pPr marL="342900" lvl="0" indent="-342900" algn="ctr">
              <a:spcBef>
                <a:spcPct val="20000"/>
              </a:spcBef>
              <a:defRPr/>
            </a:pPr>
            <a:r>
              <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38%</a:t>
            </a:r>
            <a:endPar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endParaRPr>
          </a:p>
        </p:txBody>
      </p:sp>
      <p:sp>
        <p:nvSpPr>
          <p:cNvPr id="16" name="15 - Ορθογώνιο"/>
          <p:cNvSpPr/>
          <p:nvPr/>
        </p:nvSpPr>
        <p:spPr>
          <a:xfrm>
            <a:off x="5916315" y="1928802"/>
            <a:ext cx="655949" cy="369332"/>
          </a:xfrm>
          <a:prstGeom prst="rect">
            <a:avLst/>
          </a:prstGeom>
          <a:solidFill>
            <a:srgbClr val="C00000"/>
          </a:solidFill>
          <a:scene3d>
            <a:camera prst="orthographicFront"/>
            <a:lightRig rig="threePt" dir="t"/>
          </a:scene3d>
          <a:sp3d>
            <a:bevelT/>
          </a:sp3d>
        </p:spPr>
        <p:txBody>
          <a:bodyPr wrap="none">
            <a:spAutoFit/>
          </a:bodyPr>
          <a:lstStyle/>
          <a:p>
            <a:pPr marL="342900" lvl="0" indent="-342900" algn="ctr">
              <a:spcBef>
                <a:spcPct val="20000"/>
              </a:spcBef>
              <a:defRPr/>
            </a:pPr>
            <a:r>
              <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62%</a:t>
            </a:r>
            <a:endPar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3 - TextBox"/>
          <p:cNvSpPr txBox="1"/>
          <p:nvPr/>
        </p:nvSpPr>
        <p:spPr>
          <a:xfrm>
            <a:off x="0" y="0"/>
            <a:ext cx="9144000" cy="1077218"/>
          </a:xfrm>
          <a:prstGeom prst="rect">
            <a:avLst/>
          </a:prstGeom>
          <a:solidFill>
            <a:srgbClr val="C00000"/>
          </a:solidFill>
        </p:spPr>
        <p:txBody>
          <a:bodyPr wrap="square" rtlCol="0">
            <a:spAutoFit/>
            <a:scene3d>
              <a:camera prst="orthographicFront"/>
              <a:lightRig rig="threePt" dir="t"/>
            </a:scene3d>
            <a:sp3d extrusionH="57150">
              <a:bevelT w="38100" h="38100" prst="angle"/>
            </a:sp3d>
          </a:bodyPr>
          <a:lstStyle/>
          <a:p>
            <a:pPr algn="ctr"/>
            <a:r>
              <a:rPr lang="el-GR" sz="3200" i="1" spc="600" dirty="0" smtClean="0">
                <a:solidFill>
                  <a:srgbClr val="FFFF00"/>
                </a:solidFill>
                <a:latin typeface="Comic Sans MS" pitchFamily="66" charset="0"/>
              </a:rPr>
              <a:t>7</a:t>
            </a:r>
            <a:r>
              <a:rPr lang="el-GR" sz="3200" i="1" spc="600" baseline="30000" dirty="0" smtClean="0">
                <a:solidFill>
                  <a:srgbClr val="FFFF00"/>
                </a:solidFill>
                <a:latin typeface="Comic Sans MS" pitchFamily="66" charset="0"/>
              </a:rPr>
              <a:t>ο</a:t>
            </a:r>
            <a:r>
              <a:rPr lang="el-GR" sz="3200" i="1" spc="600" dirty="0" smtClean="0">
                <a:solidFill>
                  <a:srgbClr val="FFFF00"/>
                </a:solidFill>
                <a:latin typeface="Comic Sans MS" pitchFamily="66" charset="0"/>
              </a:rPr>
              <a:t> </a:t>
            </a:r>
            <a:r>
              <a:rPr lang="el-GR" sz="3200" i="1" dirty="0" smtClean="0">
                <a:solidFill>
                  <a:srgbClr val="FFFF00"/>
                </a:solidFill>
                <a:latin typeface="Comic Sans MS" pitchFamily="66" charset="0"/>
              </a:rPr>
              <a:t>στερεότυπο</a:t>
            </a:r>
          </a:p>
          <a:p>
            <a:pPr algn="ctr"/>
            <a:r>
              <a:rPr lang="el-GR" sz="3200" i="1" dirty="0" smtClean="0">
                <a:solidFill>
                  <a:schemeClr val="bg1"/>
                </a:solidFill>
                <a:latin typeface="Comic Sans MS" pitchFamily="66" charset="0"/>
              </a:rPr>
              <a:t>Οι μαύροι είναι επικίνδυνοι</a:t>
            </a:r>
            <a:endParaRPr lang="el-GR" sz="3200" i="1" dirty="0">
              <a:solidFill>
                <a:schemeClr val="bg1"/>
              </a:solidFill>
              <a:latin typeface="Comic Sans MS" pitchFamily="66" charset="0"/>
            </a:endParaRPr>
          </a:p>
        </p:txBody>
      </p:sp>
      <p:sp>
        <p:nvSpPr>
          <p:cNvPr id="1028" name="AutoShape 4" descr="Fish cartoon - free PNG clipart for non-commercial use. 6805x4431 -  220.96KB. | PNGPar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030" name="AutoShape 6" descr="Fish cartoon - free PNG clipart for non-commercial use. 6805x4431 -  220.96KB. | PNGPar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032" name="AutoShape 8" descr="Fish cartoon - free PNG clipart for non-commercial use. 6805x4431 -  220.96KB. | PNGPar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0" name="9 - Ορθογώνιο"/>
          <p:cNvSpPr/>
          <p:nvPr/>
        </p:nvSpPr>
        <p:spPr>
          <a:xfrm>
            <a:off x="1571604" y="6286520"/>
            <a:ext cx="1481496" cy="369332"/>
          </a:xfrm>
          <a:prstGeom prst="rect">
            <a:avLst/>
          </a:prstGeom>
          <a:solidFill>
            <a:srgbClr val="C00000"/>
          </a:solidFill>
          <a:scene3d>
            <a:camera prst="orthographicFront"/>
            <a:lightRig rig="threePt" dir="t"/>
          </a:scene3d>
          <a:sp3d>
            <a:bevelT/>
          </a:sp3d>
        </p:spPr>
        <p:txBody>
          <a:bodyPr wrap="none">
            <a:spAutoFit/>
          </a:bodyPr>
          <a:lstStyle/>
          <a:p>
            <a:pPr marL="342900" lvl="0" indent="-342900" algn="ctr">
              <a:spcBef>
                <a:spcPct val="20000"/>
              </a:spcBef>
              <a:defRPr/>
            </a:pPr>
            <a:r>
              <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ΣΥΜΦΩΝΩ</a:t>
            </a:r>
            <a:endPar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endParaRPr>
          </a:p>
        </p:txBody>
      </p:sp>
      <p:sp>
        <p:nvSpPr>
          <p:cNvPr id="12" name="11 - Ορθογώνιο"/>
          <p:cNvSpPr/>
          <p:nvPr/>
        </p:nvSpPr>
        <p:spPr>
          <a:xfrm>
            <a:off x="5613276" y="6286520"/>
            <a:ext cx="1436612" cy="369332"/>
          </a:xfrm>
          <a:prstGeom prst="rect">
            <a:avLst/>
          </a:prstGeom>
          <a:solidFill>
            <a:srgbClr val="C00000"/>
          </a:solidFill>
          <a:scene3d>
            <a:camera prst="orthographicFront"/>
            <a:lightRig rig="threePt" dir="t"/>
          </a:scene3d>
          <a:sp3d>
            <a:bevelT/>
          </a:sp3d>
        </p:spPr>
        <p:txBody>
          <a:bodyPr wrap="none">
            <a:spAutoFit/>
          </a:bodyPr>
          <a:lstStyle/>
          <a:p>
            <a:pPr marL="342900" lvl="0" indent="-342900" algn="ctr">
              <a:spcBef>
                <a:spcPct val="20000"/>
              </a:spcBef>
              <a:defRPr/>
            </a:pPr>
            <a:r>
              <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ΔΙΑΦΩΝΩ</a:t>
            </a:r>
            <a:endPar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endParaRPr>
          </a:p>
        </p:txBody>
      </p:sp>
      <p:sp>
        <p:nvSpPr>
          <p:cNvPr id="13" name="12 - Στρογγυλεμένο ορθογώνιο"/>
          <p:cNvSpPr/>
          <p:nvPr/>
        </p:nvSpPr>
        <p:spPr>
          <a:xfrm>
            <a:off x="1857356" y="5857892"/>
            <a:ext cx="857256" cy="285752"/>
          </a:xfrm>
          <a:prstGeom prst="roundRect">
            <a:avLst/>
          </a:prstGeom>
          <a:blipFill>
            <a:blip r:embed="rId2" cstate="print"/>
            <a:stretch>
              <a:fillRect/>
            </a:stretch>
          </a:blipFill>
          <a:ln w="57150">
            <a:solidFill>
              <a:srgbClr val="C00000"/>
            </a:solidFill>
          </a:ln>
          <a:scene3d>
            <a:camera prst="orthographicFront">
              <a:rot lat="0" lon="0" rev="0"/>
            </a:camera>
            <a:lightRig rig="threePt" dir="t">
              <a:rot lat="0" lon="0" rev="1200000"/>
            </a:lightRig>
          </a:scene3d>
          <a:sp3d>
            <a:bevelT w="63500" h="25400" prst="hardEdge"/>
          </a:sp3d>
        </p:spPr>
        <p:style>
          <a:lnRef idx="0">
            <a:schemeClr val="accent3"/>
          </a:lnRef>
          <a:fillRef idx="3">
            <a:schemeClr val="accent3"/>
          </a:fillRef>
          <a:effectRef idx="3">
            <a:schemeClr val="accent3"/>
          </a:effectRef>
          <a:fontRef idx="minor">
            <a:schemeClr val="lt1"/>
          </a:fontRef>
        </p:style>
        <p:txBody>
          <a:bodyPr rtlCol="0" anchor="ctr"/>
          <a:lstStyle/>
          <a:p>
            <a:pPr algn="ctr"/>
            <a:endParaRPr lang="el-GR"/>
          </a:p>
        </p:txBody>
      </p:sp>
      <p:sp>
        <p:nvSpPr>
          <p:cNvPr id="14" name="13 - Στρογγυλεμένο ορθογώνιο"/>
          <p:cNvSpPr/>
          <p:nvPr/>
        </p:nvSpPr>
        <p:spPr>
          <a:xfrm>
            <a:off x="5857884" y="2428868"/>
            <a:ext cx="857256" cy="3666942"/>
          </a:xfrm>
          <a:prstGeom prst="roundRect">
            <a:avLst/>
          </a:prstGeom>
          <a:blipFill>
            <a:blip r:embed="rId2" cstate="print"/>
            <a:stretch>
              <a:fillRect/>
            </a:stretch>
          </a:blipFill>
          <a:ln w="57150">
            <a:solidFill>
              <a:srgbClr val="C00000"/>
            </a:solidFill>
          </a:ln>
          <a:scene3d>
            <a:camera prst="orthographicFront">
              <a:rot lat="0" lon="0" rev="0"/>
            </a:camera>
            <a:lightRig rig="threePt" dir="t">
              <a:rot lat="0" lon="0" rev="1200000"/>
            </a:lightRig>
          </a:scene3d>
          <a:sp3d>
            <a:bevelT w="63500" h="25400" prst="hardEdge"/>
          </a:sp3d>
        </p:spPr>
        <p:style>
          <a:lnRef idx="0">
            <a:schemeClr val="accent3"/>
          </a:lnRef>
          <a:fillRef idx="3">
            <a:schemeClr val="accent3"/>
          </a:fillRef>
          <a:effectRef idx="3">
            <a:schemeClr val="accent3"/>
          </a:effectRef>
          <a:fontRef idx="minor">
            <a:schemeClr val="lt1"/>
          </a:fontRef>
        </p:style>
        <p:txBody>
          <a:bodyPr rtlCol="0" anchor="ctr"/>
          <a:lstStyle/>
          <a:p>
            <a:pPr algn="ctr"/>
            <a:endParaRPr lang="el-GR"/>
          </a:p>
        </p:txBody>
      </p:sp>
      <p:sp>
        <p:nvSpPr>
          <p:cNvPr id="15" name="14 - Ορθογώνιο"/>
          <p:cNvSpPr/>
          <p:nvPr/>
        </p:nvSpPr>
        <p:spPr>
          <a:xfrm>
            <a:off x="2000231" y="1928802"/>
            <a:ext cx="514886" cy="369332"/>
          </a:xfrm>
          <a:prstGeom prst="rect">
            <a:avLst/>
          </a:prstGeom>
          <a:solidFill>
            <a:srgbClr val="C00000"/>
          </a:solidFill>
          <a:scene3d>
            <a:camera prst="orthographicFront"/>
            <a:lightRig rig="threePt" dir="t"/>
          </a:scene3d>
          <a:sp3d>
            <a:bevelT/>
          </a:sp3d>
        </p:spPr>
        <p:txBody>
          <a:bodyPr wrap="none">
            <a:spAutoFit/>
          </a:bodyPr>
          <a:lstStyle/>
          <a:p>
            <a:pPr marL="342900" lvl="0" indent="-342900" algn="ctr">
              <a:spcBef>
                <a:spcPct val="20000"/>
              </a:spcBef>
              <a:defRPr/>
            </a:pPr>
            <a:r>
              <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6</a:t>
            </a:r>
            <a:r>
              <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a:t>
            </a:r>
            <a:endPar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endParaRPr>
          </a:p>
        </p:txBody>
      </p:sp>
      <p:sp>
        <p:nvSpPr>
          <p:cNvPr id="16" name="15 - Ορθογώνιο"/>
          <p:cNvSpPr/>
          <p:nvPr/>
        </p:nvSpPr>
        <p:spPr>
          <a:xfrm>
            <a:off x="5916315" y="1928802"/>
            <a:ext cx="655949" cy="369332"/>
          </a:xfrm>
          <a:prstGeom prst="rect">
            <a:avLst/>
          </a:prstGeom>
          <a:solidFill>
            <a:srgbClr val="C00000"/>
          </a:solidFill>
          <a:scene3d>
            <a:camera prst="orthographicFront"/>
            <a:lightRig rig="threePt" dir="t"/>
          </a:scene3d>
          <a:sp3d>
            <a:bevelT/>
          </a:sp3d>
        </p:spPr>
        <p:txBody>
          <a:bodyPr wrap="none">
            <a:spAutoFit/>
          </a:bodyPr>
          <a:lstStyle/>
          <a:p>
            <a:pPr marL="342900" lvl="0" indent="-342900" algn="ctr">
              <a:spcBef>
                <a:spcPct val="20000"/>
              </a:spcBef>
              <a:defRPr/>
            </a:pPr>
            <a:r>
              <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94%</a:t>
            </a:r>
            <a:endPar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3 - TextBox"/>
          <p:cNvSpPr txBox="1"/>
          <p:nvPr/>
        </p:nvSpPr>
        <p:spPr>
          <a:xfrm>
            <a:off x="0" y="0"/>
            <a:ext cx="9144000" cy="1569660"/>
          </a:xfrm>
          <a:prstGeom prst="rect">
            <a:avLst/>
          </a:prstGeom>
          <a:solidFill>
            <a:srgbClr val="C00000"/>
          </a:solidFill>
        </p:spPr>
        <p:txBody>
          <a:bodyPr wrap="square" rtlCol="0">
            <a:spAutoFit/>
            <a:scene3d>
              <a:camera prst="orthographicFront"/>
              <a:lightRig rig="threePt" dir="t"/>
            </a:scene3d>
            <a:sp3d extrusionH="57150">
              <a:bevelT w="38100" h="38100" prst="angle"/>
            </a:sp3d>
          </a:bodyPr>
          <a:lstStyle/>
          <a:p>
            <a:pPr algn="ctr"/>
            <a:r>
              <a:rPr lang="el-GR" sz="3200" i="1" spc="600" dirty="0" smtClean="0">
                <a:solidFill>
                  <a:srgbClr val="FFFF00"/>
                </a:solidFill>
                <a:latin typeface="Comic Sans MS" pitchFamily="66" charset="0"/>
              </a:rPr>
              <a:t>8</a:t>
            </a:r>
            <a:r>
              <a:rPr lang="el-GR" sz="3200" i="1" spc="600" baseline="30000" dirty="0" smtClean="0">
                <a:solidFill>
                  <a:srgbClr val="FFFF00"/>
                </a:solidFill>
                <a:latin typeface="Comic Sans MS" pitchFamily="66" charset="0"/>
              </a:rPr>
              <a:t>ο</a:t>
            </a:r>
            <a:r>
              <a:rPr lang="el-GR" sz="3200" i="1" spc="600" dirty="0" smtClean="0">
                <a:solidFill>
                  <a:srgbClr val="FFFF00"/>
                </a:solidFill>
                <a:latin typeface="Comic Sans MS" pitchFamily="66" charset="0"/>
              </a:rPr>
              <a:t> </a:t>
            </a:r>
            <a:r>
              <a:rPr lang="el-GR" sz="3200" i="1" dirty="0" smtClean="0">
                <a:solidFill>
                  <a:srgbClr val="FFFF00"/>
                </a:solidFill>
                <a:latin typeface="Comic Sans MS" pitchFamily="66" charset="0"/>
              </a:rPr>
              <a:t>στερεότυπο</a:t>
            </a:r>
          </a:p>
          <a:p>
            <a:pPr algn="ctr"/>
            <a:r>
              <a:rPr lang="el-GR" sz="3200" i="1" dirty="0" smtClean="0">
                <a:solidFill>
                  <a:schemeClr val="bg1"/>
                </a:solidFill>
                <a:latin typeface="Comic Sans MS" pitchFamily="66" charset="0"/>
              </a:rPr>
              <a:t>Για να μεγαλώνουν «σωστ</a:t>
            </a:r>
            <a:r>
              <a:rPr lang="el-GR" sz="3200" i="1" dirty="0" smtClean="0">
                <a:solidFill>
                  <a:schemeClr val="bg1"/>
                </a:solidFill>
                <a:latin typeface="Comic Sans MS" pitchFamily="66" charset="0"/>
              </a:rPr>
              <a:t>ά» τα παιδιά πρέπει να έχουν και τους 2 γονείς. Ετερόφυλα ζευγάρια</a:t>
            </a:r>
            <a:endParaRPr lang="el-GR" sz="3200" i="1" dirty="0">
              <a:solidFill>
                <a:schemeClr val="bg1"/>
              </a:solidFill>
              <a:latin typeface="Comic Sans MS" pitchFamily="66" charset="0"/>
            </a:endParaRPr>
          </a:p>
        </p:txBody>
      </p:sp>
      <p:sp>
        <p:nvSpPr>
          <p:cNvPr id="1028" name="AutoShape 4" descr="Fish cartoon - free PNG clipart for non-commercial use. 6805x4431 -  220.96KB. | PNGPar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030" name="AutoShape 6" descr="Fish cartoon - free PNG clipart for non-commercial use. 6805x4431 -  220.96KB. | PNGPar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032" name="AutoShape 8" descr="Fish cartoon - free PNG clipart for non-commercial use. 6805x4431 -  220.96KB. | PNGPar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0" name="9 - Ορθογώνιο"/>
          <p:cNvSpPr/>
          <p:nvPr/>
        </p:nvSpPr>
        <p:spPr>
          <a:xfrm>
            <a:off x="1571604" y="6286520"/>
            <a:ext cx="1481496" cy="369332"/>
          </a:xfrm>
          <a:prstGeom prst="rect">
            <a:avLst/>
          </a:prstGeom>
          <a:solidFill>
            <a:srgbClr val="C00000"/>
          </a:solidFill>
          <a:scene3d>
            <a:camera prst="orthographicFront"/>
            <a:lightRig rig="threePt" dir="t"/>
          </a:scene3d>
          <a:sp3d>
            <a:bevelT/>
          </a:sp3d>
        </p:spPr>
        <p:txBody>
          <a:bodyPr wrap="none">
            <a:spAutoFit/>
          </a:bodyPr>
          <a:lstStyle/>
          <a:p>
            <a:pPr marL="342900" lvl="0" indent="-342900" algn="ctr">
              <a:spcBef>
                <a:spcPct val="20000"/>
              </a:spcBef>
              <a:defRPr/>
            </a:pPr>
            <a:r>
              <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ΣΥΜΦΩΝΩ</a:t>
            </a:r>
            <a:endPar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endParaRPr>
          </a:p>
        </p:txBody>
      </p:sp>
      <p:sp>
        <p:nvSpPr>
          <p:cNvPr id="12" name="11 - Ορθογώνιο"/>
          <p:cNvSpPr/>
          <p:nvPr/>
        </p:nvSpPr>
        <p:spPr>
          <a:xfrm>
            <a:off x="5613276" y="6286520"/>
            <a:ext cx="1436612" cy="369332"/>
          </a:xfrm>
          <a:prstGeom prst="rect">
            <a:avLst/>
          </a:prstGeom>
          <a:solidFill>
            <a:srgbClr val="C00000"/>
          </a:solidFill>
          <a:scene3d>
            <a:camera prst="orthographicFront"/>
            <a:lightRig rig="threePt" dir="t"/>
          </a:scene3d>
          <a:sp3d>
            <a:bevelT/>
          </a:sp3d>
        </p:spPr>
        <p:txBody>
          <a:bodyPr wrap="none">
            <a:spAutoFit/>
          </a:bodyPr>
          <a:lstStyle/>
          <a:p>
            <a:pPr marL="342900" lvl="0" indent="-342900" algn="ctr">
              <a:spcBef>
                <a:spcPct val="20000"/>
              </a:spcBef>
              <a:defRPr/>
            </a:pPr>
            <a:r>
              <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ΔΙΑΦΩΝΩ</a:t>
            </a:r>
            <a:endPar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endParaRPr>
          </a:p>
        </p:txBody>
      </p:sp>
      <p:sp>
        <p:nvSpPr>
          <p:cNvPr id="13" name="12 - Στρογγυλεμένο ορθογώνιο"/>
          <p:cNvSpPr/>
          <p:nvPr/>
        </p:nvSpPr>
        <p:spPr>
          <a:xfrm>
            <a:off x="1857356" y="5572140"/>
            <a:ext cx="857256" cy="571504"/>
          </a:xfrm>
          <a:prstGeom prst="roundRect">
            <a:avLst/>
          </a:prstGeom>
          <a:blipFill>
            <a:blip r:embed="rId2" cstate="print"/>
            <a:stretch>
              <a:fillRect/>
            </a:stretch>
          </a:blipFill>
          <a:ln w="57150">
            <a:solidFill>
              <a:srgbClr val="C00000"/>
            </a:solidFill>
          </a:ln>
          <a:scene3d>
            <a:camera prst="orthographicFront">
              <a:rot lat="0" lon="0" rev="0"/>
            </a:camera>
            <a:lightRig rig="threePt" dir="t">
              <a:rot lat="0" lon="0" rev="1200000"/>
            </a:lightRig>
          </a:scene3d>
          <a:sp3d>
            <a:bevelT w="63500" h="25400" prst="hardEdge"/>
          </a:sp3d>
        </p:spPr>
        <p:style>
          <a:lnRef idx="0">
            <a:schemeClr val="accent3"/>
          </a:lnRef>
          <a:fillRef idx="3">
            <a:schemeClr val="accent3"/>
          </a:fillRef>
          <a:effectRef idx="3">
            <a:schemeClr val="accent3"/>
          </a:effectRef>
          <a:fontRef idx="minor">
            <a:schemeClr val="lt1"/>
          </a:fontRef>
        </p:style>
        <p:txBody>
          <a:bodyPr rtlCol="0" anchor="ctr"/>
          <a:lstStyle/>
          <a:p>
            <a:pPr algn="ctr"/>
            <a:endParaRPr lang="el-GR"/>
          </a:p>
        </p:txBody>
      </p:sp>
      <p:sp>
        <p:nvSpPr>
          <p:cNvPr id="14" name="13 - Στρογγυλεμένο ορθογώνιο"/>
          <p:cNvSpPr/>
          <p:nvPr/>
        </p:nvSpPr>
        <p:spPr>
          <a:xfrm>
            <a:off x="5857884" y="2714620"/>
            <a:ext cx="857256" cy="3452628"/>
          </a:xfrm>
          <a:prstGeom prst="roundRect">
            <a:avLst/>
          </a:prstGeom>
          <a:blipFill>
            <a:blip r:embed="rId2" cstate="print"/>
            <a:stretch>
              <a:fillRect/>
            </a:stretch>
          </a:blipFill>
          <a:ln w="57150">
            <a:solidFill>
              <a:srgbClr val="C00000"/>
            </a:solidFill>
          </a:ln>
          <a:scene3d>
            <a:camera prst="orthographicFront">
              <a:rot lat="0" lon="0" rev="0"/>
            </a:camera>
            <a:lightRig rig="threePt" dir="t">
              <a:rot lat="0" lon="0" rev="1200000"/>
            </a:lightRig>
          </a:scene3d>
          <a:sp3d>
            <a:bevelT w="63500" h="25400" prst="hardEdge"/>
          </a:sp3d>
        </p:spPr>
        <p:style>
          <a:lnRef idx="0">
            <a:schemeClr val="accent3"/>
          </a:lnRef>
          <a:fillRef idx="3">
            <a:schemeClr val="accent3"/>
          </a:fillRef>
          <a:effectRef idx="3">
            <a:schemeClr val="accent3"/>
          </a:effectRef>
          <a:fontRef idx="minor">
            <a:schemeClr val="lt1"/>
          </a:fontRef>
        </p:style>
        <p:txBody>
          <a:bodyPr rtlCol="0" anchor="ctr"/>
          <a:lstStyle/>
          <a:p>
            <a:pPr algn="ctr"/>
            <a:endParaRPr lang="el-GR"/>
          </a:p>
        </p:txBody>
      </p:sp>
      <p:sp>
        <p:nvSpPr>
          <p:cNvPr id="15" name="14 - Ορθογώνιο"/>
          <p:cNvSpPr/>
          <p:nvPr/>
        </p:nvSpPr>
        <p:spPr>
          <a:xfrm>
            <a:off x="1948134" y="1928802"/>
            <a:ext cx="619080" cy="369332"/>
          </a:xfrm>
          <a:prstGeom prst="rect">
            <a:avLst/>
          </a:prstGeom>
          <a:solidFill>
            <a:srgbClr val="C00000"/>
          </a:solidFill>
          <a:scene3d>
            <a:camera prst="orthographicFront"/>
            <a:lightRig rig="threePt" dir="t"/>
          </a:scene3d>
          <a:sp3d>
            <a:bevelT/>
          </a:sp3d>
        </p:spPr>
        <p:txBody>
          <a:bodyPr wrap="none">
            <a:spAutoFit/>
          </a:bodyPr>
          <a:lstStyle/>
          <a:p>
            <a:pPr marL="342900" lvl="0" indent="-342900" algn="ctr">
              <a:spcBef>
                <a:spcPct val="20000"/>
              </a:spcBef>
              <a:defRPr/>
            </a:pPr>
            <a:r>
              <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14%</a:t>
            </a:r>
            <a:endPar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endParaRPr>
          </a:p>
        </p:txBody>
      </p:sp>
      <p:sp>
        <p:nvSpPr>
          <p:cNvPr id="16" name="15 - Ορθογώνιο"/>
          <p:cNvSpPr/>
          <p:nvPr/>
        </p:nvSpPr>
        <p:spPr>
          <a:xfrm>
            <a:off x="5916315" y="1928802"/>
            <a:ext cx="655949" cy="369332"/>
          </a:xfrm>
          <a:prstGeom prst="rect">
            <a:avLst/>
          </a:prstGeom>
          <a:solidFill>
            <a:srgbClr val="C00000"/>
          </a:solidFill>
          <a:scene3d>
            <a:camera prst="orthographicFront"/>
            <a:lightRig rig="threePt" dir="t"/>
          </a:scene3d>
          <a:sp3d>
            <a:bevelT/>
          </a:sp3d>
        </p:spPr>
        <p:txBody>
          <a:bodyPr wrap="none">
            <a:spAutoFit/>
          </a:bodyPr>
          <a:lstStyle/>
          <a:p>
            <a:pPr marL="342900" lvl="0" indent="-342900" algn="ctr">
              <a:spcBef>
                <a:spcPct val="20000"/>
              </a:spcBef>
              <a:defRPr/>
            </a:pPr>
            <a:r>
              <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86%</a:t>
            </a:r>
            <a:endPar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3 - TextBox"/>
          <p:cNvSpPr txBox="1"/>
          <p:nvPr/>
        </p:nvSpPr>
        <p:spPr>
          <a:xfrm>
            <a:off x="0" y="0"/>
            <a:ext cx="9144000" cy="1569660"/>
          </a:xfrm>
          <a:prstGeom prst="rect">
            <a:avLst/>
          </a:prstGeom>
          <a:solidFill>
            <a:srgbClr val="C00000"/>
          </a:solidFill>
        </p:spPr>
        <p:txBody>
          <a:bodyPr wrap="square" rtlCol="0">
            <a:spAutoFit/>
            <a:scene3d>
              <a:camera prst="orthographicFront"/>
              <a:lightRig rig="threePt" dir="t"/>
            </a:scene3d>
            <a:sp3d extrusionH="57150">
              <a:bevelT w="38100" h="38100" prst="angle"/>
            </a:sp3d>
          </a:bodyPr>
          <a:lstStyle/>
          <a:p>
            <a:pPr algn="ctr"/>
            <a:r>
              <a:rPr lang="el-GR" sz="3200" i="1" spc="600" dirty="0" smtClean="0">
                <a:solidFill>
                  <a:srgbClr val="FFFF00"/>
                </a:solidFill>
                <a:latin typeface="Comic Sans MS" pitchFamily="66" charset="0"/>
              </a:rPr>
              <a:t>9</a:t>
            </a:r>
            <a:r>
              <a:rPr lang="el-GR" sz="3200" i="1" spc="600" baseline="30000" dirty="0" smtClean="0">
                <a:solidFill>
                  <a:srgbClr val="FFFF00"/>
                </a:solidFill>
                <a:latin typeface="Comic Sans MS" pitchFamily="66" charset="0"/>
              </a:rPr>
              <a:t>ο</a:t>
            </a:r>
            <a:r>
              <a:rPr lang="el-GR" sz="3200" i="1" spc="600" dirty="0" smtClean="0">
                <a:solidFill>
                  <a:srgbClr val="FFFF00"/>
                </a:solidFill>
                <a:latin typeface="Comic Sans MS" pitchFamily="66" charset="0"/>
              </a:rPr>
              <a:t> </a:t>
            </a:r>
            <a:r>
              <a:rPr lang="el-GR" sz="3200" i="1" dirty="0" smtClean="0">
                <a:solidFill>
                  <a:srgbClr val="FFFF00"/>
                </a:solidFill>
                <a:latin typeface="Comic Sans MS" pitchFamily="66" charset="0"/>
              </a:rPr>
              <a:t>στερεότυπο</a:t>
            </a:r>
          </a:p>
          <a:p>
            <a:pPr algn="ctr"/>
            <a:r>
              <a:rPr lang="el-GR" sz="3200" i="1" dirty="0" smtClean="0">
                <a:solidFill>
                  <a:schemeClr val="bg1"/>
                </a:solidFill>
                <a:latin typeface="Comic Sans MS" pitchFamily="66" charset="0"/>
              </a:rPr>
              <a:t>Τα ομόφυλα ζευγάρια δεν πρέπει να μπορούν να υιοθετήσουν ένα παιδί</a:t>
            </a:r>
            <a:endParaRPr lang="el-GR" sz="3200" i="1" dirty="0">
              <a:solidFill>
                <a:schemeClr val="bg1"/>
              </a:solidFill>
              <a:latin typeface="Comic Sans MS" pitchFamily="66" charset="0"/>
            </a:endParaRPr>
          </a:p>
        </p:txBody>
      </p:sp>
      <p:sp>
        <p:nvSpPr>
          <p:cNvPr id="1028" name="AutoShape 4" descr="Fish cartoon - free PNG clipart for non-commercial use. 6805x4431 -  220.96KB. | PNGPar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030" name="AutoShape 6" descr="Fish cartoon - free PNG clipart for non-commercial use. 6805x4431 -  220.96KB. | PNGPar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032" name="AutoShape 8" descr="Fish cartoon - free PNG clipart for non-commercial use. 6805x4431 -  220.96KB. | PNGPar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0" name="9 - Ορθογώνιο"/>
          <p:cNvSpPr/>
          <p:nvPr/>
        </p:nvSpPr>
        <p:spPr>
          <a:xfrm>
            <a:off x="285720" y="5857892"/>
            <a:ext cx="1481496" cy="369332"/>
          </a:xfrm>
          <a:prstGeom prst="rect">
            <a:avLst/>
          </a:prstGeom>
          <a:solidFill>
            <a:srgbClr val="C00000"/>
          </a:solidFill>
          <a:scene3d>
            <a:camera prst="orthographicFront"/>
            <a:lightRig rig="threePt" dir="t"/>
          </a:scene3d>
          <a:sp3d>
            <a:bevelT/>
          </a:sp3d>
        </p:spPr>
        <p:txBody>
          <a:bodyPr wrap="none">
            <a:spAutoFit/>
          </a:bodyPr>
          <a:lstStyle/>
          <a:p>
            <a:pPr marL="342900" lvl="0" indent="-342900" algn="ctr">
              <a:spcBef>
                <a:spcPct val="20000"/>
              </a:spcBef>
              <a:defRPr/>
            </a:pPr>
            <a:r>
              <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ΣΥΜΦΩΝΩ</a:t>
            </a:r>
            <a:endPar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endParaRPr>
          </a:p>
        </p:txBody>
      </p:sp>
      <p:sp>
        <p:nvSpPr>
          <p:cNvPr id="12" name="11 - Ορθογώνιο"/>
          <p:cNvSpPr/>
          <p:nvPr/>
        </p:nvSpPr>
        <p:spPr>
          <a:xfrm>
            <a:off x="7421668" y="5857892"/>
            <a:ext cx="1436612" cy="369332"/>
          </a:xfrm>
          <a:prstGeom prst="rect">
            <a:avLst/>
          </a:prstGeom>
          <a:solidFill>
            <a:srgbClr val="C00000"/>
          </a:solidFill>
          <a:scene3d>
            <a:camera prst="orthographicFront"/>
            <a:lightRig rig="threePt" dir="t"/>
          </a:scene3d>
          <a:sp3d>
            <a:bevelT/>
          </a:sp3d>
        </p:spPr>
        <p:txBody>
          <a:bodyPr wrap="none">
            <a:spAutoFit/>
          </a:bodyPr>
          <a:lstStyle/>
          <a:p>
            <a:pPr marL="342900" lvl="0" indent="-342900" algn="ctr">
              <a:spcBef>
                <a:spcPct val="20000"/>
              </a:spcBef>
              <a:defRPr/>
            </a:pPr>
            <a:r>
              <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ΔΙΑΦΩΝΩ</a:t>
            </a:r>
            <a:endPar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endParaRPr>
          </a:p>
        </p:txBody>
      </p:sp>
      <p:sp>
        <p:nvSpPr>
          <p:cNvPr id="13" name="12 - Στρογγυλεμένο ορθογώνιο"/>
          <p:cNvSpPr/>
          <p:nvPr/>
        </p:nvSpPr>
        <p:spPr>
          <a:xfrm>
            <a:off x="571472" y="3714752"/>
            <a:ext cx="857256" cy="1928826"/>
          </a:xfrm>
          <a:prstGeom prst="roundRect">
            <a:avLst/>
          </a:prstGeom>
          <a:blipFill>
            <a:blip r:embed="rId2" cstate="print"/>
            <a:stretch>
              <a:fillRect/>
            </a:stretch>
          </a:blipFill>
          <a:ln w="57150">
            <a:solidFill>
              <a:srgbClr val="C00000"/>
            </a:solidFill>
          </a:ln>
          <a:scene3d>
            <a:camera prst="orthographicFront">
              <a:rot lat="0" lon="0" rev="0"/>
            </a:camera>
            <a:lightRig rig="threePt" dir="t">
              <a:rot lat="0" lon="0" rev="1200000"/>
            </a:lightRig>
          </a:scene3d>
          <a:sp3d>
            <a:bevelT w="63500" h="25400" prst="hardEdge"/>
          </a:sp3d>
        </p:spPr>
        <p:style>
          <a:lnRef idx="0">
            <a:schemeClr val="accent3"/>
          </a:lnRef>
          <a:fillRef idx="3">
            <a:schemeClr val="accent3"/>
          </a:fillRef>
          <a:effectRef idx="3">
            <a:schemeClr val="accent3"/>
          </a:effectRef>
          <a:fontRef idx="minor">
            <a:schemeClr val="lt1"/>
          </a:fontRef>
        </p:style>
        <p:txBody>
          <a:bodyPr rtlCol="0" anchor="ctr"/>
          <a:lstStyle/>
          <a:p>
            <a:pPr algn="ctr"/>
            <a:endParaRPr lang="el-GR"/>
          </a:p>
        </p:txBody>
      </p:sp>
      <p:sp>
        <p:nvSpPr>
          <p:cNvPr id="14" name="13 - Στρογγυλεμένο ορθογώνιο"/>
          <p:cNvSpPr/>
          <p:nvPr/>
        </p:nvSpPr>
        <p:spPr>
          <a:xfrm>
            <a:off x="6000760" y="2786058"/>
            <a:ext cx="857256" cy="2881124"/>
          </a:xfrm>
          <a:prstGeom prst="roundRect">
            <a:avLst/>
          </a:prstGeom>
          <a:blipFill>
            <a:blip r:embed="rId2" cstate="print"/>
            <a:stretch>
              <a:fillRect/>
            </a:stretch>
          </a:blipFill>
          <a:ln w="57150">
            <a:solidFill>
              <a:srgbClr val="C00000"/>
            </a:solidFill>
          </a:ln>
          <a:scene3d>
            <a:camera prst="orthographicFront">
              <a:rot lat="0" lon="0" rev="0"/>
            </a:camera>
            <a:lightRig rig="threePt" dir="t">
              <a:rot lat="0" lon="0" rev="1200000"/>
            </a:lightRig>
          </a:scene3d>
          <a:sp3d>
            <a:bevelT w="63500" h="25400" prst="hardEdge"/>
          </a:sp3d>
        </p:spPr>
        <p:style>
          <a:lnRef idx="0">
            <a:schemeClr val="accent3"/>
          </a:lnRef>
          <a:fillRef idx="3">
            <a:schemeClr val="accent3"/>
          </a:fillRef>
          <a:effectRef idx="3">
            <a:schemeClr val="accent3"/>
          </a:effectRef>
          <a:fontRef idx="minor">
            <a:schemeClr val="lt1"/>
          </a:fontRef>
        </p:style>
        <p:txBody>
          <a:bodyPr rtlCol="0" anchor="ctr"/>
          <a:lstStyle/>
          <a:p>
            <a:pPr algn="ctr"/>
            <a:endParaRPr lang="el-GR"/>
          </a:p>
        </p:txBody>
      </p:sp>
      <p:sp>
        <p:nvSpPr>
          <p:cNvPr id="15" name="14 - Ορθογώνιο"/>
          <p:cNvSpPr/>
          <p:nvPr/>
        </p:nvSpPr>
        <p:spPr>
          <a:xfrm>
            <a:off x="624475" y="1857364"/>
            <a:ext cx="655949" cy="369332"/>
          </a:xfrm>
          <a:prstGeom prst="rect">
            <a:avLst/>
          </a:prstGeom>
          <a:solidFill>
            <a:srgbClr val="C00000"/>
          </a:solidFill>
          <a:scene3d>
            <a:camera prst="orthographicFront"/>
            <a:lightRig rig="threePt" dir="t"/>
          </a:scene3d>
          <a:sp3d>
            <a:bevelT/>
          </a:sp3d>
        </p:spPr>
        <p:txBody>
          <a:bodyPr wrap="none">
            <a:spAutoFit/>
          </a:bodyPr>
          <a:lstStyle/>
          <a:p>
            <a:pPr marL="342900" lvl="0" indent="-342900" algn="ctr">
              <a:spcBef>
                <a:spcPct val="20000"/>
              </a:spcBef>
              <a:defRPr/>
            </a:pPr>
            <a:r>
              <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56%</a:t>
            </a:r>
            <a:endPar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endParaRPr>
          </a:p>
        </p:txBody>
      </p:sp>
      <p:sp>
        <p:nvSpPr>
          <p:cNvPr id="16" name="15 - Ορθογώνιο"/>
          <p:cNvSpPr/>
          <p:nvPr/>
        </p:nvSpPr>
        <p:spPr>
          <a:xfrm>
            <a:off x="6059191" y="1857364"/>
            <a:ext cx="655949" cy="369332"/>
          </a:xfrm>
          <a:prstGeom prst="rect">
            <a:avLst/>
          </a:prstGeom>
          <a:solidFill>
            <a:srgbClr val="C00000"/>
          </a:solidFill>
          <a:scene3d>
            <a:camera prst="orthographicFront"/>
            <a:lightRig rig="threePt" dir="t"/>
          </a:scene3d>
          <a:sp3d>
            <a:bevelT/>
          </a:sp3d>
        </p:spPr>
        <p:txBody>
          <a:bodyPr wrap="none">
            <a:spAutoFit/>
          </a:bodyPr>
          <a:lstStyle/>
          <a:p>
            <a:pPr marL="342900" lvl="0" indent="-342900" algn="ctr">
              <a:spcBef>
                <a:spcPct val="20000"/>
              </a:spcBef>
              <a:defRPr/>
            </a:pPr>
            <a:r>
              <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22%</a:t>
            </a:r>
            <a:endPar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endParaRPr>
          </a:p>
        </p:txBody>
      </p:sp>
      <p:sp>
        <p:nvSpPr>
          <p:cNvPr id="17" name="16 - Ορθογώνιο"/>
          <p:cNvSpPr/>
          <p:nvPr/>
        </p:nvSpPr>
        <p:spPr>
          <a:xfrm>
            <a:off x="5715008" y="5857892"/>
            <a:ext cx="1481496" cy="369332"/>
          </a:xfrm>
          <a:prstGeom prst="rect">
            <a:avLst/>
          </a:prstGeom>
          <a:solidFill>
            <a:srgbClr val="C00000"/>
          </a:solidFill>
          <a:scene3d>
            <a:camera prst="orthographicFront"/>
            <a:lightRig rig="threePt" dir="t"/>
          </a:scene3d>
          <a:sp3d>
            <a:bevelT/>
          </a:sp3d>
        </p:spPr>
        <p:txBody>
          <a:bodyPr wrap="none">
            <a:spAutoFit/>
          </a:bodyPr>
          <a:lstStyle/>
          <a:p>
            <a:pPr marL="342900" lvl="0" indent="-342900" algn="ctr">
              <a:spcBef>
                <a:spcPct val="20000"/>
              </a:spcBef>
              <a:defRPr/>
            </a:pPr>
            <a:r>
              <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ΣΥΜΦΩΝΩ</a:t>
            </a:r>
            <a:endPar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endParaRPr>
          </a:p>
        </p:txBody>
      </p:sp>
      <p:sp>
        <p:nvSpPr>
          <p:cNvPr id="18" name="17 - Ορθογώνιο"/>
          <p:cNvSpPr/>
          <p:nvPr/>
        </p:nvSpPr>
        <p:spPr>
          <a:xfrm>
            <a:off x="2000232" y="5857892"/>
            <a:ext cx="1436612" cy="369332"/>
          </a:xfrm>
          <a:prstGeom prst="rect">
            <a:avLst/>
          </a:prstGeom>
          <a:solidFill>
            <a:srgbClr val="C00000"/>
          </a:solidFill>
          <a:scene3d>
            <a:camera prst="orthographicFront"/>
            <a:lightRig rig="threePt" dir="t"/>
          </a:scene3d>
          <a:sp3d>
            <a:bevelT/>
          </a:sp3d>
        </p:spPr>
        <p:txBody>
          <a:bodyPr wrap="none">
            <a:spAutoFit/>
          </a:bodyPr>
          <a:lstStyle/>
          <a:p>
            <a:pPr marL="342900" lvl="0" indent="-342900" algn="ctr">
              <a:spcBef>
                <a:spcPct val="20000"/>
              </a:spcBef>
              <a:defRPr/>
            </a:pPr>
            <a:r>
              <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ΔΙΑΦΩΝΩ</a:t>
            </a:r>
            <a:endPar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endParaRPr>
          </a:p>
        </p:txBody>
      </p:sp>
      <p:sp>
        <p:nvSpPr>
          <p:cNvPr id="19" name="18 - Ορθογώνιο"/>
          <p:cNvSpPr/>
          <p:nvPr/>
        </p:nvSpPr>
        <p:spPr>
          <a:xfrm>
            <a:off x="928662" y="6357958"/>
            <a:ext cx="1714512" cy="369332"/>
          </a:xfrm>
          <a:prstGeom prst="rect">
            <a:avLst/>
          </a:prstGeom>
          <a:solidFill>
            <a:srgbClr val="C00000"/>
          </a:solidFill>
          <a:scene3d>
            <a:camera prst="orthographicFront"/>
            <a:lightRig rig="threePt" dir="t"/>
          </a:scene3d>
          <a:sp3d>
            <a:bevelT/>
          </a:sp3d>
        </p:spPr>
        <p:txBody>
          <a:bodyPr wrap="square">
            <a:spAutoFit/>
          </a:bodyPr>
          <a:lstStyle/>
          <a:p>
            <a:pPr marL="342900" lvl="0" indent="-342900" algn="ctr">
              <a:spcBef>
                <a:spcPct val="20000"/>
              </a:spcBef>
              <a:defRPr/>
            </a:pPr>
            <a:r>
              <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ΑΓΟΡΙΑ</a:t>
            </a:r>
            <a:endPar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endParaRPr>
          </a:p>
        </p:txBody>
      </p:sp>
      <p:sp>
        <p:nvSpPr>
          <p:cNvPr id="20" name="19 - Ορθογώνιο"/>
          <p:cNvSpPr/>
          <p:nvPr/>
        </p:nvSpPr>
        <p:spPr>
          <a:xfrm>
            <a:off x="6286512" y="6357958"/>
            <a:ext cx="1928826" cy="369332"/>
          </a:xfrm>
          <a:prstGeom prst="rect">
            <a:avLst/>
          </a:prstGeom>
          <a:solidFill>
            <a:srgbClr val="C00000"/>
          </a:solidFill>
          <a:scene3d>
            <a:camera prst="orthographicFront"/>
            <a:lightRig rig="threePt" dir="t"/>
          </a:scene3d>
          <a:sp3d>
            <a:bevelT/>
          </a:sp3d>
        </p:spPr>
        <p:txBody>
          <a:bodyPr wrap="square">
            <a:spAutoFit/>
          </a:bodyPr>
          <a:lstStyle/>
          <a:p>
            <a:pPr marL="342900" lvl="0" indent="-342900" algn="ctr">
              <a:spcBef>
                <a:spcPct val="20000"/>
              </a:spcBef>
              <a:defRPr/>
            </a:pPr>
            <a:r>
              <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ΚΟΡΙΤΣΙΑ</a:t>
            </a:r>
            <a:endPar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endParaRPr>
          </a:p>
        </p:txBody>
      </p:sp>
      <p:sp>
        <p:nvSpPr>
          <p:cNvPr id="21" name="20 - Ορθογώνιο"/>
          <p:cNvSpPr/>
          <p:nvPr/>
        </p:nvSpPr>
        <p:spPr>
          <a:xfrm>
            <a:off x="2344415" y="1857364"/>
            <a:ext cx="655949" cy="369332"/>
          </a:xfrm>
          <a:prstGeom prst="rect">
            <a:avLst/>
          </a:prstGeom>
          <a:solidFill>
            <a:srgbClr val="C00000"/>
          </a:solidFill>
          <a:scene3d>
            <a:camera prst="orthographicFront"/>
            <a:lightRig rig="threePt" dir="t"/>
          </a:scene3d>
          <a:sp3d>
            <a:bevelT/>
          </a:sp3d>
        </p:spPr>
        <p:txBody>
          <a:bodyPr wrap="none">
            <a:spAutoFit/>
          </a:bodyPr>
          <a:lstStyle/>
          <a:p>
            <a:pPr marL="342900" lvl="0" indent="-342900" algn="ctr">
              <a:spcBef>
                <a:spcPct val="20000"/>
              </a:spcBef>
              <a:defRPr/>
            </a:pPr>
            <a:r>
              <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44%</a:t>
            </a:r>
            <a:endPar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endParaRPr>
          </a:p>
        </p:txBody>
      </p:sp>
      <p:sp>
        <p:nvSpPr>
          <p:cNvPr id="22" name="21 - Στρογγυλεμένο ορθογώνιο"/>
          <p:cNvSpPr/>
          <p:nvPr/>
        </p:nvSpPr>
        <p:spPr>
          <a:xfrm>
            <a:off x="7643834" y="2786058"/>
            <a:ext cx="857256" cy="2881124"/>
          </a:xfrm>
          <a:prstGeom prst="roundRect">
            <a:avLst/>
          </a:prstGeom>
          <a:blipFill>
            <a:blip r:embed="rId2" cstate="print"/>
            <a:stretch>
              <a:fillRect/>
            </a:stretch>
          </a:blipFill>
          <a:ln w="57150">
            <a:solidFill>
              <a:srgbClr val="C00000"/>
            </a:solidFill>
          </a:ln>
          <a:scene3d>
            <a:camera prst="orthographicFront">
              <a:rot lat="0" lon="0" rev="0"/>
            </a:camera>
            <a:lightRig rig="threePt" dir="t">
              <a:rot lat="0" lon="0" rev="1200000"/>
            </a:lightRig>
          </a:scene3d>
          <a:sp3d>
            <a:bevelT w="63500" h="25400" prst="hardEdge"/>
          </a:sp3d>
        </p:spPr>
        <p:style>
          <a:lnRef idx="0">
            <a:schemeClr val="accent3"/>
          </a:lnRef>
          <a:fillRef idx="3">
            <a:schemeClr val="accent3"/>
          </a:fillRef>
          <a:effectRef idx="3">
            <a:schemeClr val="accent3"/>
          </a:effectRef>
          <a:fontRef idx="minor">
            <a:schemeClr val="lt1"/>
          </a:fontRef>
        </p:style>
        <p:txBody>
          <a:bodyPr rtlCol="0" anchor="ctr"/>
          <a:lstStyle/>
          <a:p>
            <a:pPr algn="ctr"/>
            <a:endParaRPr lang="el-GR"/>
          </a:p>
        </p:txBody>
      </p:sp>
      <p:sp>
        <p:nvSpPr>
          <p:cNvPr id="23" name="22 - Στρογγυλεμένο ορθογώνιο"/>
          <p:cNvSpPr/>
          <p:nvPr/>
        </p:nvSpPr>
        <p:spPr>
          <a:xfrm>
            <a:off x="2285984" y="4286256"/>
            <a:ext cx="857256" cy="1357322"/>
          </a:xfrm>
          <a:prstGeom prst="roundRect">
            <a:avLst/>
          </a:prstGeom>
          <a:blipFill>
            <a:blip r:embed="rId2" cstate="print"/>
            <a:stretch>
              <a:fillRect/>
            </a:stretch>
          </a:blipFill>
          <a:ln w="57150">
            <a:solidFill>
              <a:srgbClr val="C00000"/>
            </a:solidFill>
          </a:ln>
          <a:scene3d>
            <a:camera prst="orthographicFront">
              <a:rot lat="0" lon="0" rev="0"/>
            </a:camera>
            <a:lightRig rig="threePt" dir="t">
              <a:rot lat="0" lon="0" rev="1200000"/>
            </a:lightRig>
          </a:scene3d>
          <a:sp3d>
            <a:bevelT w="63500" h="25400" prst="hardEdge"/>
          </a:sp3d>
        </p:spPr>
        <p:style>
          <a:lnRef idx="0">
            <a:schemeClr val="accent3"/>
          </a:lnRef>
          <a:fillRef idx="3">
            <a:schemeClr val="accent3"/>
          </a:fillRef>
          <a:effectRef idx="3">
            <a:schemeClr val="accent3"/>
          </a:effectRef>
          <a:fontRef idx="minor">
            <a:schemeClr val="lt1"/>
          </a:fontRef>
        </p:style>
        <p:txBody>
          <a:bodyPr rtlCol="0" anchor="ctr"/>
          <a:lstStyle/>
          <a:p>
            <a:pPr algn="ctr"/>
            <a:endParaRPr lang="el-GR"/>
          </a:p>
        </p:txBody>
      </p:sp>
      <p:sp>
        <p:nvSpPr>
          <p:cNvPr id="24" name="23 - Ορθογώνιο"/>
          <p:cNvSpPr/>
          <p:nvPr/>
        </p:nvSpPr>
        <p:spPr>
          <a:xfrm>
            <a:off x="7702265" y="1845222"/>
            <a:ext cx="655949" cy="369332"/>
          </a:xfrm>
          <a:prstGeom prst="rect">
            <a:avLst/>
          </a:prstGeom>
          <a:solidFill>
            <a:srgbClr val="C00000"/>
          </a:solidFill>
          <a:scene3d>
            <a:camera prst="orthographicFront"/>
            <a:lightRig rig="threePt" dir="t"/>
          </a:scene3d>
          <a:sp3d>
            <a:bevelT/>
          </a:sp3d>
        </p:spPr>
        <p:txBody>
          <a:bodyPr wrap="none">
            <a:spAutoFit/>
          </a:bodyPr>
          <a:lstStyle/>
          <a:p>
            <a:pPr marL="342900" lvl="0" indent="-342900" algn="ctr">
              <a:spcBef>
                <a:spcPct val="20000"/>
              </a:spcBef>
              <a:defRPr/>
            </a:pPr>
            <a:r>
              <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78%</a:t>
            </a:r>
            <a:endPar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endParaRPr>
          </a:p>
        </p:txBody>
      </p:sp>
      <p:cxnSp>
        <p:nvCxnSpPr>
          <p:cNvPr id="26" name="25 - Ευθεία γραμμή σύνδεσης"/>
          <p:cNvCxnSpPr/>
          <p:nvPr/>
        </p:nvCxnSpPr>
        <p:spPr>
          <a:xfrm rot="16200000" flipH="1">
            <a:off x="2643174" y="4214818"/>
            <a:ext cx="3857652" cy="0"/>
          </a:xfrm>
          <a:prstGeom prst="line">
            <a:avLst/>
          </a:prstGeom>
          <a:ln w="76200">
            <a:solidFill>
              <a:srgbClr val="C00000"/>
            </a:solidFill>
          </a:ln>
          <a:effectLst>
            <a:glow rad="101600">
              <a:srgbClr val="FFFF00">
                <a:alpha val="60000"/>
              </a:srgbClr>
            </a:glo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3 - TextBox"/>
          <p:cNvSpPr txBox="1"/>
          <p:nvPr/>
        </p:nvSpPr>
        <p:spPr>
          <a:xfrm>
            <a:off x="0" y="0"/>
            <a:ext cx="9144000" cy="1077218"/>
          </a:xfrm>
          <a:prstGeom prst="rect">
            <a:avLst/>
          </a:prstGeom>
          <a:solidFill>
            <a:srgbClr val="C00000"/>
          </a:solidFill>
        </p:spPr>
        <p:txBody>
          <a:bodyPr wrap="square" rtlCol="0">
            <a:spAutoFit/>
            <a:scene3d>
              <a:camera prst="orthographicFront"/>
              <a:lightRig rig="threePt" dir="t"/>
            </a:scene3d>
            <a:sp3d extrusionH="57150">
              <a:bevelT w="38100" h="38100" prst="angle"/>
            </a:sp3d>
          </a:bodyPr>
          <a:lstStyle/>
          <a:p>
            <a:pPr algn="ctr"/>
            <a:r>
              <a:rPr lang="el-GR" sz="3200" i="1" spc="600" dirty="0" smtClean="0">
                <a:solidFill>
                  <a:srgbClr val="FFFF00"/>
                </a:solidFill>
                <a:latin typeface="Comic Sans MS" pitchFamily="66" charset="0"/>
              </a:rPr>
              <a:t>10</a:t>
            </a:r>
            <a:r>
              <a:rPr lang="el-GR" sz="3200" i="1" spc="600" baseline="30000" dirty="0" smtClean="0">
                <a:solidFill>
                  <a:srgbClr val="FFFF00"/>
                </a:solidFill>
                <a:latin typeface="Comic Sans MS" pitchFamily="66" charset="0"/>
              </a:rPr>
              <a:t>ο</a:t>
            </a:r>
            <a:r>
              <a:rPr lang="el-GR" sz="3200" i="1" spc="600" dirty="0" smtClean="0">
                <a:solidFill>
                  <a:srgbClr val="FFFF00"/>
                </a:solidFill>
                <a:latin typeface="Comic Sans MS" pitchFamily="66" charset="0"/>
              </a:rPr>
              <a:t> </a:t>
            </a:r>
            <a:r>
              <a:rPr lang="el-GR" sz="3200" i="1" dirty="0" smtClean="0">
                <a:solidFill>
                  <a:srgbClr val="FFFF00"/>
                </a:solidFill>
                <a:latin typeface="Comic Sans MS" pitchFamily="66" charset="0"/>
              </a:rPr>
              <a:t>στερεότυπο</a:t>
            </a:r>
          </a:p>
          <a:p>
            <a:pPr algn="ctr"/>
            <a:r>
              <a:rPr lang="el-GR" sz="3200" i="1" dirty="0" smtClean="0">
                <a:solidFill>
                  <a:schemeClr val="bg1"/>
                </a:solidFill>
                <a:latin typeface="Comic Sans MS" pitchFamily="66" charset="0"/>
              </a:rPr>
              <a:t>Οι άντρες δε ξυρίζουν το σώμα τους</a:t>
            </a:r>
            <a:endParaRPr lang="el-GR" sz="3200" i="1" dirty="0">
              <a:solidFill>
                <a:schemeClr val="bg1"/>
              </a:solidFill>
              <a:latin typeface="Comic Sans MS" pitchFamily="66" charset="0"/>
            </a:endParaRPr>
          </a:p>
        </p:txBody>
      </p:sp>
      <p:sp>
        <p:nvSpPr>
          <p:cNvPr id="1028" name="AutoShape 4" descr="Fish cartoon - free PNG clipart for non-commercial use. 6805x4431 -  220.96KB. | PNGPar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030" name="AutoShape 6" descr="Fish cartoon - free PNG clipart for non-commercial use. 6805x4431 -  220.96KB. | PNGPar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032" name="AutoShape 8" descr="Fish cartoon - free PNG clipart for non-commercial use. 6805x4431 -  220.96KB. | PNGPar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0" name="9 - Ορθογώνιο"/>
          <p:cNvSpPr/>
          <p:nvPr/>
        </p:nvSpPr>
        <p:spPr>
          <a:xfrm>
            <a:off x="285720" y="5857892"/>
            <a:ext cx="1481496" cy="369332"/>
          </a:xfrm>
          <a:prstGeom prst="rect">
            <a:avLst/>
          </a:prstGeom>
          <a:solidFill>
            <a:srgbClr val="C00000"/>
          </a:solidFill>
          <a:scene3d>
            <a:camera prst="orthographicFront"/>
            <a:lightRig rig="threePt" dir="t"/>
          </a:scene3d>
          <a:sp3d>
            <a:bevelT/>
          </a:sp3d>
        </p:spPr>
        <p:txBody>
          <a:bodyPr wrap="none">
            <a:spAutoFit/>
          </a:bodyPr>
          <a:lstStyle/>
          <a:p>
            <a:pPr marL="342900" lvl="0" indent="-342900" algn="ctr">
              <a:spcBef>
                <a:spcPct val="20000"/>
              </a:spcBef>
              <a:defRPr/>
            </a:pPr>
            <a:r>
              <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ΣΥΜΦΩΝΩ</a:t>
            </a:r>
            <a:endPar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endParaRPr>
          </a:p>
        </p:txBody>
      </p:sp>
      <p:sp>
        <p:nvSpPr>
          <p:cNvPr id="12" name="11 - Ορθογώνιο"/>
          <p:cNvSpPr/>
          <p:nvPr/>
        </p:nvSpPr>
        <p:spPr>
          <a:xfrm>
            <a:off x="7421668" y="5857892"/>
            <a:ext cx="1436612" cy="369332"/>
          </a:xfrm>
          <a:prstGeom prst="rect">
            <a:avLst/>
          </a:prstGeom>
          <a:solidFill>
            <a:srgbClr val="C00000"/>
          </a:solidFill>
          <a:scene3d>
            <a:camera prst="orthographicFront"/>
            <a:lightRig rig="threePt" dir="t"/>
          </a:scene3d>
          <a:sp3d>
            <a:bevelT/>
          </a:sp3d>
        </p:spPr>
        <p:txBody>
          <a:bodyPr wrap="none">
            <a:spAutoFit/>
          </a:bodyPr>
          <a:lstStyle/>
          <a:p>
            <a:pPr marL="342900" lvl="0" indent="-342900" algn="ctr">
              <a:spcBef>
                <a:spcPct val="20000"/>
              </a:spcBef>
              <a:defRPr/>
            </a:pPr>
            <a:r>
              <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ΔΙΑΦΩΝΩ</a:t>
            </a:r>
            <a:endPar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endParaRPr>
          </a:p>
        </p:txBody>
      </p:sp>
      <p:sp>
        <p:nvSpPr>
          <p:cNvPr id="13" name="12 - Στρογγυλεμένο ορθογώνιο"/>
          <p:cNvSpPr/>
          <p:nvPr/>
        </p:nvSpPr>
        <p:spPr>
          <a:xfrm>
            <a:off x="571472" y="5214950"/>
            <a:ext cx="857256" cy="428628"/>
          </a:xfrm>
          <a:prstGeom prst="roundRect">
            <a:avLst/>
          </a:prstGeom>
          <a:blipFill>
            <a:blip r:embed="rId2" cstate="print"/>
            <a:stretch>
              <a:fillRect/>
            </a:stretch>
          </a:blipFill>
          <a:ln w="57150">
            <a:solidFill>
              <a:srgbClr val="C00000"/>
            </a:solidFill>
          </a:ln>
          <a:scene3d>
            <a:camera prst="orthographicFront">
              <a:rot lat="0" lon="0" rev="0"/>
            </a:camera>
            <a:lightRig rig="threePt" dir="t">
              <a:rot lat="0" lon="0" rev="1200000"/>
            </a:lightRig>
          </a:scene3d>
          <a:sp3d>
            <a:bevelT w="63500" h="25400" prst="hardEdge"/>
          </a:sp3d>
        </p:spPr>
        <p:style>
          <a:lnRef idx="0">
            <a:schemeClr val="accent3"/>
          </a:lnRef>
          <a:fillRef idx="3">
            <a:schemeClr val="accent3"/>
          </a:fillRef>
          <a:effectRef idx="3">
            <a:schemeClr val="accent3"/>
          </a:effectRef>
          <a:fontRef idx="minor">
            <a:schemeClr val="lt1"/>
          </a:fontRef>
        </p:style>
        <p:txBody>
          <a:bodyPr rtlCol="0" anchor="ctr"/>
          <a:lstStyle/>
          <a:p>
            <a:pPr algn="ctr"/>
            <a:endParaRPr lang="el-GR"/>
          </a:p>
        </p:txBody>
      </p:sp>
      <p:sp>
        <p:nvSpPr>
          <p:cNvPr id="14" name="13 - Στρογγυλεμένο ορθογώνιο"/>
          <p:cNvSpPr/>
          <p:nvPr/>
        </p:nvSpPr>
        <p:spPr>
          <a:xfrm>
            <a:off x="6000760" y="5214950"/>
            <a:ext cx="857256" cy="452232"/>
          </a:xfrm>
          <a:prstGeom prst="roundRect">
            <a:avLst/>
          </a:prstGeom>
          <a:blipFill>
            <a:blip r:embed="rId2" cstate="print"/>
            <a:stretch>
              <a:fillRect/>
            </a:stretch>
          </a:blipFill>
          <a:ln w="57150">
            <a:solidFill>
              <a:srgbClr val="C00000"/>
            </a:solidFill>
          </a:ln>
          <a:scene3d>
            <a:camera prst="orthographicFront">
              <a:rot lat="0" lon="0" rev="0"/>
            </a:camera>
            <a:lightRig rig="threePt" dir="t">
              <a:rot lat="0" lon="0" rev="1200000"/>
            </a:lightRig>
          </a:scene3d>
          <a:sp3d>
            <a:bevelT w="63500" h="25400" prst="hardEdge"/>
          </a:sp3d>
        </p:spPr>
        <p:style>
          <a:lnRef idx="0">
            <a:schemeClr val="accent3"/>
          </a:lnRef>
          <a:fillRef idx="3">
            <a:schemeClr val="accent3"/>
          </a:fillRef>
          <a:effectRef idx="3">
            <a:schemeClr val="accent3"/>
          </a:effectRef>
          <a:fontRef idx="minor">
            <a:schemeClr val="lt1"/>
          </a:fontRef>
        </p:style>
        <p:txBody>
          <a:bodyPr rtlCol="0" anchor="ctr"/>
          <a:lstStyle/>
          <a:p>
            <a:pPr algn="ctr"/>
            <a:endParaRPr lang="el-GR"/>
          </a:p>
        </p:txBody>
      </p:sp>
      <p:sp>
        <p:nvSpPr>
          <p:cNvPr id="15" name="14 - Ορθογώνιο"/>
          <p:cNvSpPr/>
          <p:nvPr/>
        </p:nvSpPr>
        <p:spPr>
          <a:xfrm>
            <a:off x="695007" y="1857364"/>
            <a:ext cx="514885" cy="369332"/>
          </a:xfrm>
          <a:prstGeom prst="rect">
            <a:avLst/>
          </a:prstGeom>
          <a:solidFill>
            <a:srgbClr val="C00000"/>
          </a:solidFill>
          <a:scene3d>
            <a:camera prst="orthographicFront"/>
            <a:lightRig rig="threePt" dir="t"/>
          </a:scene3d>
          <a:sp3d>
            <a:bevelT/>
          </a:sp3d>
        </p:spPr>
        <p:txBody>
          <a:bodyPr wrap="none">
            <a:spAutoFit/>
          </a:bodyPr>
          <a:lstStyle/>
          <a:p>
            <a:pPr marL="342900" lvl="0" indent="-342900" algn="ctr">
              <a:spcBef>
                <a:spcPct val="20000"/>
              </a:spcBef>
              <a:defRPr/>
            </a:pPr>
            <a:r>
              <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8%</a:t>
            </a:r>
            <a:endPar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endParaRPr>
          </a:p>
        </p:txBody>
      </p:sp>
      <p:sp>
        <p:nvSpPr>
          <p:cNvPr id="16" name="15 - Ορθογώνιο"/>
          <p:cNvSpPr/>
          <p:nvPr/>
        </p:nvSpPr>
        <p:spPr>
          <a:xfrm>
            <a:off x="6129722" y="1857364"/>
            <a:ext cx="514886" cy="369332"/>
          </a:xfrm>
          <a:prstGeom prst="rect">
            <a:avLst/>
          </a:prstGeom>
          <a:solidFill>
            <a:srgbClr val="C00000"/>
          </a:solidFill>
          <a:scene3d>
            <a:camera prst="orthographicFront"/>
            <a:lightRig rig="threePt" dir="t"/>
          </a:scene3d>
          <a:sp3d>
            <a:bevelT/>
          </a:sp3d>
        </p:spPr>
        <p:txBody>
          <a:bodyPr wrap="none">
            <a:spAutoFit/>
          </a:bodyPr>
          <a:lstStyle/>
          <a:p>
            <a:pPr marL="342900" lvl="0" indent="-342900" algn="ctr">
              <a:spcBef>
                <a:spcPct val="20000"/>
              </a:spcBef>
              <a:defRPr/>
            </a:pPr>
            <a:r>
              <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8</a:t>
            </a:r>
            <a:r>
              <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a:t>
            </a:r>
            <a:endPar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endParaRPr>
          </a:p>
        </p:txBody>
      </p:sp>
      <p:sp>
        <p:nvSpPr>
          <p:cNvPr id="17" name="16 - Ορθογώνιο"/>
          <p:cNvSpPr/>
          <p:nvPr/>
        </p:nvSpPr>
        <p:spPr>
          <a:xfrm>
            <a:off x="5715008" y="5857892"/>
            <a:ext cx="1481496" cy="369332"/>
          </a:xfrm>
          <a:prstGeom prst="rect">
            <a:avLst/>
          </a:prstGeom>
          <a:solidFill>
            <a:srgbClr val="C00000"/>
          </a:solidFill>
          <a:scene3d>
            <a:camera prst="orthographicFront"/>
            <a:lightRig rig="threePt" dir="t"/>
          </a:scene3d>
          <a:sp3d>
            <a:bevelT/>
          </a:sp3d>
        </p:spPr>
        <p:txBody>
          <a:bodyPr wrap="none">
            <a:spAutoFit/>
          </a:bodyPr>
          <a:lstStyle/>
          <a:p>
            <a:pPr marL="342900" lvl="0" indent="-342900" algn="ctr">
              <a:spcBef>
                <a:spcPct val="20000"/>
              </a:spcBef>
              <a:defRPr/>
            </a:pPr>
            <a:r>
              <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ΣΥΜΦΩΝΩ</a:t>
            </a:r>
            <a:endPar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endParaRPr>
          </a:p>
        </p:txBody>
      </p:sp>
      <p:sp>
        <p:nvSpPr>
          <p:cNvPr id="18" name="17 - Ορθογώνιο"/>
          <p:cNvSpPr/>
          <p:nvPr/>
        </p:nvSpPr>
        <p:spPr>
          <a:xfrm>
            <a:off x="2000232" y="5857892"/>
            <a:ext cx="1436612" cy="369332"/>
          </a:xfrm>
          <a:prstGeom prst="rect">
            <a:avLst/>
          </a:prstGeom>
          <a:solidFill>
            <a:srgbClr val="C00000"/>
          </a:solidFill>
          <a:scene3d>
            <a:camera prst="orthographicFront"/>
            <a:lightRig rig="threePt" dir="t"/>
          </a:scene3d>
          <a:sp3d>
            <a:bevelT/>
          </a:sp3d>
        </p:spPr>
        <p:txBody>
          <a:bodyPr wrap="none">
            <a:spAutoFit/>
          </a:bodyPr>
          <a:lstStyle/>
          <a:p>
            <a:pPr marL="342900" lvl="0" indent="-342900" algn="ctr">
              <a:spcBef>
                <a:spcPct val="20000"/>
              </a:spcBef>
              <a:defRPr/>
            </a:pPr>
            <a:r>
              <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ΔΙΑΦΩΝΩ</a:t>
            </a:r>
            <a:endPar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endParaRPr>
          </a:p>
        </p:txBody>
      </p:sp>
      <p:sp>
        <p:nvSpPr>
          <p:cNvPr id="19" name="18 - Ορθογώνιο"/>
          <p:cNvSpPr/>
          <p:nvPr/>
        </p:nvSpPr>
        <p:spPr>
          <a:xfrm>
            <a:off x="928662" y="6357958"/>
            <a:ext cx="1714512" cy="369332"/>
          </a:xfrm>
          <a:prstGeom prst="rect">
            <a:avLst/>
          </a:prstGeom>
          <a:solidFill>
            <a:srgbClr val="C00000"/>
          </a:solidFill>
          <a:scene3d>
            <a:camera prst="orthographicFront"/>
            <a:lightRig rig="threePt" dir="t"/>
          </a:scene3d>
          <a:sp3d>
            <a:bevelT/>
          </a:sp3d>
        </p:spPr>
        <p:txBody>
          <a:bodyPr wrap="square">
            <a:spAutoFit/>
          </a:bodyPr>
          <a:lstStyle/>
          <a:p>
            <a:pPr marL="342900" lvl="0" indent="-342900" algn="ctr">
              <a:spcBef>
                <a:spcPct val="20000"/>
              </a:spcBef>
              <a:defRPr/>
            </a:pPr>
            <a:r>
              <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ΑΓΟΡΙΑ</a:t>
            </a:r>
            <a:endPar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endParaRPr>
          </a:p>
        </p:txBody>
      </p:sp>
      <p:sp>
        <p:nvSpPr>
          <p:cNvPr id="20" name="19 - Ορθογώνιο"/>
          <p:cNvSpPr/>
          <p:nvPr/>
        </p:nvSpPr>
        <p:spPr>
          <a:xfrm>
            <a:off x="6286512" y="6357958"/>
            <a:ext cx="1928826" cy="369332"/>
          </a:xfrm>
          <a:prstGeom prst="rect">
            <a:avLst/>
          </a:prstGeom>
          <a:solidFill>
            <a:srgbClr val="C00000"/>
          </a:solidFill>
          <a:scene3d>
            <a:camera prst="orthographicFront"/>
            <a:lightRig rig="threePt" dir="t"/>
          </a:scene3d>
          <a:sp3d>
            <a:bevelT/>
          </a:sp3d>
        </p:spPr>
        <p:txBody>
          <a:bodyPr wrap="square">
            <a:spAutoFit/>
          </a:bodyPr>
          <a:lstStyle/>
          <a:p>
            <a:pPr marL="342900" lvl="0" indent="-342900" algn="ctr">
              <a:spcBef>
                <a:spcPct val="20000"/>
              </a:spcBef>
              <a:defRPr/>
            </a:pPr>
            <a:r>
              <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ΚΟΡΙΤΣΙΑ</a:t>
            </a:r>
            <a:endPar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endParaRPr>
          </a:p>
        </p:txBody>
      </p:sp>
      <p:sp>
        <p:nvSpPr>
          <p:cNvPr id="21" name="20 - Ορθογώνιο"/>
          <p:cNvSpPr/>
          <p:nvPr/>
        </p:nvSpPr>
        <p:spPr>
          <a:xfrm>
            <a:off x="2344415" y="1857364"/>
            <a:ext cx="655949" cy="369332"/>
          </a:xfrm>
          <a:prstGeom prst="rect">
            <a:avLst/>
          </a:prstGeom>
          <a:solidFill>
            <a:srgbClr val="C00000"/>
          </a:solidFill>
          <a:scene3d>
            <a:camera prst="orthographicFront"/>
            <a:lightRig rig="threePt" dir="t"/>
          </a:scene3d>
          <a:sp3d>
            <a:bevelT/>
          </a:sp3d>
        </p:spPr>
        <p:txBody>
          <a:bodyPr wrap="none">
            <a:spAutoFit/>
          </a:bodyPr>
          <a:lstStyle/>
          <a:p>
            <a:pPr marL="342900" lvl="0" indent="-342900" algn="ctr">
              <a:spcBef>
                <a:spcPct val="20000"/>
              </a:spcBef>
              <a:defRPr/>
            </a:pPr>
            <a:r>
              <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92%</a:t>
            </a:r>
            <a:endPar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endParaRPr>
          </a:p>
        </p:txBody>
      </p:sp>
      <p:sp>
        <p:nvSpPr>
          <p:cNvPr id="22" name="21 - Στρογγυλεμένο ορθογώνιο"/>
          <p:cNvSpPr/>
          <p:nvPr/>
        </p:nvSpPr>
        <p:spPr>
          <a:xfrm>
            <a:off x="7643834" y="2428868"/>
            <a:ext cx="857256" cy="3238314"/>
          </a:xfrm>
          <a:prstGeom prst="roundRect">
            <a:avLst/>
          </a:prstGeom>
          <a:blipFill>
            <a:blip r:embed="rId2" cstate="print"/>
            <a:stretch>
              <a:fillRect/>
            </a:stretch>
          </a:blipFill>
          <a:ln w="57150">
            <a:solidFill>
              <a:srgbClr val="C00000"/>
            </a:solidFill>
          </a:ln>
          <a:scene3d>
            <a:camera prst="orthographicFront">
              <a:rot lat="0" lon="0" rev="0"/>
            </a:camera>
            <a:lightRig rig="threePt" dir="t">
              <a:rot lat="0" lon="0" rev="1200000"/>
            </a:lightRig>
          </a:scene3d>
          <a:sp3d>
            <a:bevelT w="63500" h="25400" prst="hardEdge"/>
          </a:sp3d>
        </p:spPr>
        <p:style>
          <a:lnRef idx="0">
            <a:schemeClr val="accent3"/>
          </a:lnRef>
          <a:fillRef idx="3">
            <a:schemeClr val="accent3"/>
          </a:fillRef>
          <a:effectRef idx="3">
            <a:schemeClr val="accent3"/>
          </a:effectRef>
          <a:fontRef idx="minor">
            <a:schemeClr val="lt1"/>
          </a:fontRef>
        </p:style>
        <p:txBody>
          <a:bodyPr rtlCol="0" anchor="ctr"/>
          <a:lstStyle/>
          <a:p>
            <a:pPr algn="ctr"/>
            <a:endParaRPr lang="el-GR"/>
          </a:p>
        </p:txBody>
      </p:sp>
      <p:sp>
        <p:nvSpPr>
          <p:cNvPr id="23" name="22 - Στρογγυλεμένο ορθογώνιο"/>
          <p:cNvSpPr/>
          <p:nvPr/>
        </p:nvSpPr>
        <p:spPr>
          <a:xfrm>
            <a:off x="2285984" y="2500306"/>
            <a:ext cx="857256" cy="3143272"/>
          </a:xfrm>
          <a:prstGeom prst="roundRect">
            <a:avLst/>
          </a:prstGeom>
          <a:blipFill>
            <a:blip r:embed="rId2" cstate="print"/>
            <a:stretch>
              <a:fillRect/>
            </a:stretch>
          </a:blipFill>
          <a:ln w="57150">
            <a:solidFill>
              <a:srgbClr val="C00000"/>
            </a:solidFill>
          </a:ln>
          <a:scene3d>
            <a:camera prst="orthographicFront">
              <a:rot lat="0" lon="0" rev="0"/>
            </a:camera>
            <a:lightRig rig="threePt" dir="t">
              <a:rot lat="0" lon="0" rev="1200000"/>
            </a:lightRig>
          </a:scene3d>
          <a:sp3d>
            <a:bevelT w="63500" h="25400" prst="hardEdge"/>
          </a:sp3d>
        </p:spPr>
        <p:style>
          <a:lnRef idx="0">
            <a:schemeClr val="accent3"/>
          </a:lnRef>
          <a:fillRef idx="3">
            <a:schemeClr val="accent3"/>
          </a:fillRef>
          <a:effectRef idx="3">
            <a:schemeClr val="accent3"/>
          </a:effectRef>
          <a:fontRef idx="minor">
            <a:schemeClr val="lt1"/>
          </a:fontRef>
        </p:style>
        <p:txBody>
          <a:bodyPr rtlCol="0" anchor="ctr"/>
          <a:lstStyle/>
          <a:p>
            <a:pPr algn="ctr"/>
            <a:endParaRPr lang="el-GR"/>
          </a:p>
        </p:txBody>
      </p:sp>
      <p:sp>
        <p:nvSpPr>
          <p:cNvPr id="24" name="23 - Ορθογώνιο"/>
          <p:cNvSpPr/>
          <p:nvPr/>
        </p:nvSpPr>
        <p:spPr>
          <a:xfrm>
            <a:off x="7702265" y="1845222"/>
            <a:ext cx="655949" cy="369332"/>
          </a:xfrm>
          <a:prstGeom prst="rect">
            <a:avLst/>
          </a:prstGeom>
          <a:solidFill>
            <a:srgbClr val="C00000"/>
          </a:solidFill>
          <a:scene3d>
            <a:camera prst="orthographicFront"/>
            <a:lightRig rig="threePt" dir="t"/>
          </a:scene3d>
          <a:sp3d>
            <a:bevelT/>
          </a:sp3d>
        </p:spPr>
        <p:txBody>
          <a:bodyPr wrap="none">
            <a:spAutoFit/>
          </a:bodyPr>
          <a:lstStyle/>
          <a:p>
            <a:pPr marL="342900" lvl="0" indent="-342900" algn="ctr">
              <a:spcBef>
                <a:spcPct val="20000"/>
              </a:spcBef>
              <a:defRPr/>
            </a:pPr>
            <a:r>
              <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92%</a:t>
            </a:r>
            <a:endPar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endParaRPr>
          </a:p>
        </p:txBody>
      </p:sp>
      <p:cxnSp>
        <p:nvCxnSpPr>
          <p:cNvPr id="26" name="25 - Ευθεία γραμμή σύνδεσης"/>
          <p:cNvCxnSpPr/>
          <p:nvPr/>
        </p:nvCxnSpPr>
        <p:spPr>
          <a:xfrm rot="16200000" flipH="1">
            <a:off x="2643174" y="4214818"/>
            <a:ext cx="3857652" cy="0"/>
          </a:xfrm>
          <a:prstGeom prst="line">
            <a:avLst/>
          </a:prstGeom>
          <a:ln w="76200">
            <a:solidFill>
              <a:srgbClr val="C00000"/>
            </a:solidFill>
          </a:ln>
          <a:effectLst>
            <a:glow rad="101600">
              <a:srgbClr val="FFFF00">
                <a:alpha val="60000"/>
              </a:srgbClr>
            </a:glo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3 - TextBox"/>
          <p:cNvSpPr txBox="1"/>
          <p:nvPr/>
        </p:nvSpPr>
        <p:spPr>
          <a:xfrm>
            <a:off x="0" y="0"/>
            <a:ext cx="9144000" cy="1077218"/>
          </a:xfrm>
          <a:prstGeom prst="rect">
            <a:avLst/>
          </a:prstGeom>
          <a:solidFill>
            <a:srgbClr val="C00000"/>
          </a:solidFill>
        </p:spPr>
        <p:txBody>
          <a:bodyPr wrap="square" rtlCol="0">
            <a:spAutoFit/>
            <a:scene3d>
              <a:camera prst="orthographicFront"/>
              <a:lightRig rig="threePt" dir="t"/>
            </a:scene3d>
            <a:sp3d extrusionH="57150">
              <a:bevelT w="38100" h="38100" prst="angle"/>
            </a:sp3d>
          </a:bodyPr>
          <a:lstStyle/>
          <a:p>
            <a:pPr algn="ctr"/>
            <a:r>
              <a:rPr lang="el-GR" sz="3200" i="1" spc="600" dirty="0" smtClean="0">
                <a:solidFill>
                  <a:srgbClr val="FFFF00"/>
                </a:solidFill>
                <a:latin typeface="Comic Sans MS" pitchFamily="66" charset="0"/>
              </a:rPr>
              <a:t>11</a:t>
            </a:r>
            <a:r>
              <a:rPr lang="el-GR" sz="3200" i="1" spc="600" baseline="30000" dirty="0" smtClean="0">
                <a:solidFill>
                  <a:srgbClr val="FFFF00"/>
                </a:solidFill>
                <a:latin typeface="Comic Sans MS" pitchFamily="66" charset="0"/>
              </a:rPr>
              <a:t>ο</a:t>
            </a:r>
            <a:r>
              <a:rPr lang="el-GR" sz="3200" i="1" spc="600" dirty="0" smtClean="0">
                <a:solidFill>
                  <a:srgbClr val="FFFF00"/>
                </a:solidFill>
                <a:latin typeface="Comic Sans MS" pitchFamily="66" charset="0"/>
              </a:rPr>
              <a:t> </a:t>
            </a:r>
            <a:r>
              <a:rPr lang="el-GR" sz="3200" i="1" dirty="0" smtClean="0">
                <a:solidFill>
                  <a:srgbClr val="FFFF00"/>
                </a:solidFill>
                <a:latin typeface="Comic Sans MS" pitchFamily="66" charset="0"/>
              </a:rPr>
              <a:t>στερεότυπο</a:t>
            </a:r>
          </a:p>
          <a:p>
            <a:pPr algn="ctr"/>
            <a:r>
              <a:rPr lang="el-GR" sz="3200" i="1" dirty="0" smtClean="0">
                <a:solidFill>
                  <a:schemeClr val="bg1"/>
                </a:solidFill>
                <a:latin typeface="Comic Sans MS" pitchFamily="66" charset="0"/>
              </a:rPr>
              <a:t>Οι γυναίκες δεν οδηγούν σωστά</a:t>
            </a:r>
            <a:endParaRPr lang="el-GR" sz="3200" i="1" dirty="0">
              <a:solidFill>
                <a:schemeClr val="bg1"/>
              </a:solidFill>
              <a:latin typeface="Comic Sans MS" pitchFamily="66" charset="0"/>
            </a:endParaRPr>
          </a:p>
        </p:txBody>
      </p:sp>
      <p:sp>
        <p:nvSpPr>
          <p:cNvPr id="1028" name="AutoShape 4" descr="Fish cartoon - free PNG clipart for non-commercial use. 6805x4431 -  220.96KB. | PNGPar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030" name="AutoShape 6" descr="Fish cartoon - free PNG clipart for non-commercial use. 6805x4431 -  220.96KB. | PNGPar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032" name="AutoShape 8" descr="Fish cartoon - free PNG clipart for non-commercial use. 6805x4431 -  220.96KB. | PNGPar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0" name="9 - Ορθογώνιο"/>
          <p:cNvSpPr/>
          <p:nvPr/>
        </p:nvSpPr>
        <p:spPr>
          <a:xfrm>
            <a:off x="1571604" y="6286520"/>
            <a:ext cx="1481496" cy="369332"/>
          </a:xfrm>
          <a:prstGeom prst="rect">
            <a:avLst/>
          </a:prstGeom>
          <a:solidFill>
            <a:srgbClr val="C00000"/>
          </a:solidFill>
          <a:scene3d>
            <a:camera prst="orthographicFront"/>
            <a:lightRig rig="threePt" dir="t"/>
          </a:scene3d>
          <a:sp3d>
            <a:bevelT/>
          </a:sp3d>
        </p:spPr>
        <p:txBody>
          <a:bodyPr wrap="none">
            <a:spAutoFit/>
          </a:bodyPr>
          <a:lstStyle/>
          <a:p>
            <a:pPr marL="342900" lvl="0" indent="-342900" algn="ctr">
              <a:spcBef>
                <a:spcPct val="20000"/>
              </a:spcBef>
              <a:defRPr/>
            </a:pPr>
            <a:r>
              <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ΣΥΜΦΩΝΩ</a:t>
            </a:r>
            <a:endPar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endParaRPr>
          </a:p>
        </p:txBody>
      </p:sp>
      <p:sp>
        <p:nvSpPr>
          <p:cNvPr id="12" name="11 - Ορθογώνιο"/>
          <p:cNvSpPr/>
          <p:nvPr/>
        </p:nvSpPr>
        <p:spPr>
          <a:xfrm>
            <a:off x="5613276" y="6286520"/>
            <a:ext cx="1436612" cy="369332"/>
          </a:xfrm>
          <a:prstGeom prst="rect">
            <a:avLst/>
          </a:prstGeom>
          <a:solidFill>
            <a:srgbClr val="C00000"/>
          </a:solidFill>
          <a:scene3d>
            <a:camera prst="orthographicFront"/>
            <a:lightRig rig="threePt" dir="t"/>
          </a:scene3d>
          <a:sp3d>
            <a:bevelT/>
          </a:sp3d>
        </p:spPr>
        <p:txBody>
          <a:bodyPr wrap="none">
            <a:spAutoFit/>
          </a:bodyPr>
          <a:lstStyle/>
          <a:p>
            <a:pPr marL="342900" lvl="0" indent="-342900" algn="ctr">
              <a:spcBef>
                <a:spcPct val="20000"/>
              </a:spcBef>
              <a:defRPr/>
            </a:pPr>
            <a:r>
              <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ΔΙΑΦΩΝΩ</a:t>
            </a:r>
            <a:endPar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endParaRPr>
          </a:p>
        </p:txBody>
      </p:sp>
      <p:sp>
        <p:nvSpPr>
          <p:cNvPr id="13" name="12 - Στρογγυλεμένο ορθογώνιο"/>
          <p:cNvSpPr/>
          <p:nvPr/>
        </p:nvSpPr>
        <p:spPr>
          <a:xfrm>
            <a:off x="1857356" y="4786322"/>
            <a:ext cx="857256" cy="1357322"/>
          </a:xfrm>
          <a:prstGeom prst="roundRect">
            <a:avLst/>
          </a:prstGeom>
          <a:blipFill>
            <a:blip r:embed="rId2" cstate="print"/>
            <a:stretch>
              <a:fillRect/>
            </a:stretch>
          </a:blipFill>
          <a:ln w="57150">
            <a:solidFill>
              <a:srgbClr val="C00000"/>
            </a:solidFill>
          </a:ln>
          <a:scene3d>
            <a:camera prst="orthographicFront">
              <a:rot lat="0" lon="0" rev="0"/>
            </a:camera>
            <a:lightRig rig="threePt" dir="t">
              <a:rot lat="0" lon="0" rev="1200000"/>
            </a:lightRig>
          </a:scene3d>
          <a:sp3d>
            <a:bevelT w="63500" h="25400" prst="hardEdge"/>
          </a:sp3d>
        </p:spPr>
        <p:style>
          <a:lnRef idx="0">
            <a:schemeClr val="accent3"/>
          </a:lnRef>
          <a:fillRef idx="3">
            <a:schemeClr val="accent3"/>
          </a:fillRef>
          <a:effectRef idx="3">
            <a:schemeClr val="accent3"/>
          </a:effectRef>
          <a:fontRef idx="minor">
            <a:schemeClr val="lt1"/>
          </a:fontRef>
        </p:style>
        <p:txBody>
          <a:bodyPr rtlCol="0" anchor="ctr"/>
          <a:lstStyle/>
          <a:p>
            <a:pPr algn="ctr"/>
            <a:endParaRPr lang="el-GR"/>
          </a:p>
        </p:txBody>
      </p:sp>
      <p:sp>
        <p:nvSpPr>
          <p:cNvPr id="14" name="13 - Στρογγυλεμένο ορθογώνιο"/>
          <p:cNvSpPr/>
          <p:nvPr/>
        </p:nvSpPr>
        <p:spPr>
          <a:xfrm>
            <a:off x="5857884" y="3643314"/>
            <a:ext cx="857256" cy="2523934"/>
          </a:xfrm>
          <a:prstGeom prst="roundRect">
            <a:avLst/>
          </a:prstGeom>
          <a:blipFill>
            <a:blip r:embed="rId2" cstate="print"/>
            <a:stretch>
              <a:fillRect/>
            </a:stretch>
          </a:blipFill>
          <a:ln w="57150">
            <a:solidFill>
              <a:srgbClr val="C00000"/>
            </a:solidFill>
          </a:ln>
          <a:scene3d>
            <a:camera prst="orthographicFront">
              <a:rot lat="0" lon="0" rev="0"/>
            </a:camera>
            <a:lightRig rig="threePt" dir="t">
              <a:rot lat="0" lon="0" rev="1200000"/>
            </a:lightRig>
          </a:scene3d>
          <a:sp3d>
            <a:bevelT w="63500" h="25400" prst="hardEdge"/>
          </a:sp3d>
        </p:spPr>
        <p:style>
          <a:lnRef idx="0">
            <a:schemeClr val="accent3"/>
          </a:lnRef>
          <a:fillRef idx="3">
            <a:schemeClr val="accent3"/>
          </a:fillRef>
          <a:effectRef idx="3">
            <a:schemeClr val="accent3"/>
          </a:effectRef>
          <a:fontRef idx="minor">
            <a:schemeClr val="lt1"/>
          </a:fontRef>
        </p:style>
        <p:txBody>
          <a:bodyPr rtlCol="0" anchor="ctr"/>
          <a:lstStyle/>
          <a:p>
            <a:pPr algn="ctr"/>
            <a:endParaRPr lang="el-GR"/>
          </a:p>
        </p:txBody>
      </p:sp>
      <p:sp>
        <p:nvSpPr>
          <p:cNvPr id="15" name="14 - Ορθογώνιο"/>
          <p:cNvSpPr/>
          <p:nvPr/>
        </p:nvSpPr>
        <p:spPr>
          <a:xfrm>
            <a:off x="1929699" y="1928802"/>
            <a:ext cx="655949" cy="369332"/>
          </a:xfrm>
          <a:prstGeom prst="rect">
            <a:avLst/>
          </a:prstGeom>
          <a:solidFill>
            <a:srgbClr val="C00000"/>
          </a:solidFill>
          <a:scene3d>
            <a:camera prst="orthographicFront"/>
            <a:lightRig rig="threePt" dir="t"/>
          </a:scene3d>
          <a:sp3d>
            <a:bevelT/>
          </a:sp3d>
        </p:spPr>
        <p:txBody>
          <a:bodyPr wrap="none">
            <a:spAutoFit/>
          </a:bodyPr>
          <a:lstStyle/>
          <a:p>
            <a:pPr marL="342900" lvl="0" indent="-342900" algn="ctr">
              <a:spcBef>
                <a:spcPct val="20000"/>
              </a:spcBef>
              <a:defRPr/>
            </a:pPr>
            <a:r>
              <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3</a:t>
            </a:r>
            <a:r>
              <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4%</a:t>
            </a:r>
            <a:endPar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endParaRPr>
          </a:p>
        </p:txBody>
      </p:sp>
      <p:sp>
        <p:nvSpPr>
          <p:cNvPr id="16" name="15 - Ορθογώνιο"/>
          <p:cNvSpPr/>
          <p:nvPr/>
        </p:nvSpPr>
        <p:spPr>
          <a:xfrm>
            <a:off x="5916315" y="1928802"/>
            <a:ext cx="655949" cy="369332"/>
          </a:xfrm>
          <a:prstGeom prst="rect">
            <a:avLst/>
          </a:prstGeom>
          <a:solidFill>
            <a:srgbClr val="C00000"/>
          </a:solidFill>
          <a:scene3d>
            <a:camera prst="orthographicFront"/>
            <a:lightRig rig="threePt" dir="t"/>
          </a:scene3d>
          <a:sp3d>
            <a:bevelT/>
          </a:sp3d>
        </p:spPr>
        <p:txBody>
          <a:bodyPr wrap="none">
            <a:spAutoFit/>
          </a:bodyPr>
          <a:lstStyle/>
          <a:p>
            <a:pPr marL="342900" lvl="0" indent="-342900" algn="ctr">
              <a:spcBef>
                <a:spcPct val="20000"/>
              </a:spcBef>
              <a:defRPr/>
            </a:pPr>
            <a:r>
              <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6</a:t>
            </a:r>
            <a:r>
              <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6%</a:t>
            </a:r>
            <a:endPar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3 - TextBox"/>
          <p:cNvSpPr txBox="1"/>
          <p:nvPr/>
        </p:nvSpPr>
        <p:spPr>
          <a:xfrm>
            <a:off x="0" y="0"/>
            <a:ext cx="9144000" cy="1077218"/>
          </a:xfrm>
          <a:prstGeom prst="rect">
            <a:avLst/>
          </a:prstGeom>
          <a:solidFill>
            <a:srgbClr val="C00000"/>
          </a:solidFill>
        </p:spPr>
        <p:txBody>
          <a:bodyPr wrap="square" rtlCol="0">
            <a:spAutoFit/>
            <a:scene3d>
              <a:camera prst="orthographicFront"/>
              <a:lightRig rig="threePt" dir="t"/>
            </a:scene3d>
            <a:sp3d extrusionH="57150">
              <a:bevelT w="38100" h="38100" prst="angle"/>
            </a:sp3d>
          </a:bodyPr>
          <a:lstStyle/>
          <a:p>
            <a:pPr algn="ctr"/>
            <a:r>
              <a:rPr lang="el-GR" sz="3200" i="1" spc="600" dirty="0" smtClean="0">
                <a:solidFill>
                  <a:srgbClr val="FFFF00"/>
                </a:solidFill>
                <a:latin typeface="Comic Sans MS" pitchFamily="66" charset="0"/>
              </a:rPr>
              <a:t>12</a:t>
            </a:r>
            <a:r>
              <a:rPr lang="el-GR" sz="3200" i="1" spc="600" baseline="30000" dirty="0" smtClean="0">
                <a:solidFill>
                  <a:srgbClr val="FFFF00"/>
                </a:solidFill>
                <a:latin typeface="Comic Sans MS" pitchFamily="66" charset="0"/>
              </a:rPr>
              <a:t>ο</a:t>
            </a:r>
            <a:r>
              <a:rPr lang="el-GR" sz="3200" i="1" spc="600" dirty="0" smtClean="0">
                <a:solidFill>
                  <a:srgbClr val="FFFF00"/>
                </a:solidFill>
                <a:latin typeface="Comic Sans MS" pitchFamily="66" charset="0"/>
              </a:rPr>
              <a:t> </a:t>
            </a:r>
            <a:r>
              <a:rPr lang="el-GR" sz="3200" i="1" dirty="0" smtClean="0">
                <a:solidFill>
                  <a:srgbClr val="FFFF00"/>
                </a:solidFill>
                <a:latin typeface="Comic Sans MS" pitchFamily="66" charset="0"/>
              </a:rPr>
              <a:t>στερεότυπο</a:t>
            </a:r>
          </a:p>
          <a:p>
            <a:pPr algn="ctr"/>
            <a:r>
              <a:rPr lang="el-GR" sz="3200" i="1" dirty="0" smtClean="0">
                <a:solidFill>
                  <a:schemeClr val="bg1"/>
                </a:solidFill>
                <a:latin typeface="Comic Sans MS" pitchFamily="66" charset="0"/>
              </a:rPr>
              <a:t>Οι γυναίκες δεν οδηγούν σωστά</a:t>
            </a:r>
            <a:endParaRPr lang="el-GR" sz="3200" i="1" dirty="0">
              <a:solidFill>
                <a:schemeClr val="bg1"/>
              </a:solidFill>
              <a:latin typeface="Comic Sans MS" pitchFamily="66" charset="0"/>
            </a:endParaRPr>
          </a:p>
        </p:txBody>
      </p:sp>
      <p:sp>
        <p:nvSpPr>
          <p:cNvPr id="1028" name="AutoShape 4" descr="Fish cartoon - free PNG clipart for non-commercial use. 6805x4431 -  220.96KB. | PNGPar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030" name="AutoShape 6" descr="Fish cartoon - free PNG clipart for non-commercial use. 6805x4431 -  220.96KB. | PNGPar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032" name="AutoShape 8" descr="Fish cartoon - free PNG clipart for non-commercial use. 6805x4431 -  220.96KB. | PNGPar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0" name="9 - Ορθογώνιο"/>
          <p:cNvSpPr/>
          <p:nvPr/>
        </p:nvSpPr>
        <p:spPr>
          <a:xfrm>
            <a:off x="1571604" y="6286520"/>
            <a:ext cx="1481496" cy="369332"/>
          </a:xfrm>
          <a:prstGeom prst="rect">
            <a:avLst/>
          </a:prstGeom>
          <a:solidFill>
            <a:srgbClr val="C00000"/>
          </a:solidFill>
          <a:scene3d>
            <a:camera prst="orthographicFront"/>
            <a:lightRig rig="threePt" dir="t"/>
          </a:scene3d>
          <a:sp3d>
            <a:bevelT/>
          </a:sp3d>
        </p:spPr>
        <p:txBody>
          <a:bodyPr wrap="none">
            <a:spAutoFit/>
          </a:bodyPr>
          <a:lstStyle/>
          <a:p>
            <a:pPr marL="342900" lvl="0" indent="-342900" algn="ctr">
              <a:spcBef>
                <a:spcPct val="20000"/>
              </a:spcBef>
              <a:defRPr/>
            </a:pPr>
            <a:r>
              <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ΣΥΜΦΩΝΩ</a:t>
            </a:r>
            <a:endPar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endParaRPr>
          </a:p>
        </p:txBody>
      </p:sp>
      <p:sp>
        <p:nvSpPr>
          <p:cNvPr id="12" name="11 - Ορθογώνιο"/>
          <p:cNvSpPr/>
          <p:nvPr/>
        </p:nvSpPr>
        <p:spPr>
          <a:xfrm>
            <a:off x="5613276" y="6286520"/>
            <a:ext cx="1436612" cy="369332"/>
          </a:xfrm>
          <a:prstGeom prst="rect">
            <a:avLst/>
          </a:prstGeom>
          <a:solidFill>
            <a:srgbClr val="C00000"/>
          </a:solidFill>
          <a:scene3d>
            <a:camera prst="orthographicFront"/>
            <a:lightRig rig="threePt" dir="t"/>
          </a:scene3d>
          <a:sp3d>
            <a:bevelT/>
          </a:sp3d>
        </p:spPr>
        <p:txBody>
          <a:bodyPr wrap="none">
            <a:spAutoFit/>
          </a:bodyPr>
          <a:lstStyle/>
          <a:p>
            <a:pPr marL="342900" lvl="0" indent="-342900" algn="ctr">
              <a:spcBef>
                <a:spcPct val="20000"/>
              </a:spcBef>
              <a:defRPr/>
            </a:pPr>
            <a:r>
              <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ΔΙΑΦΩΝΩ</a:t>
            </a:r>
            <a:endPar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endParaRPr>
          </a:p>
        </p:txBody>
      </p:sp>
      <p:sp>
        <p:nvSpPr>
          <p:cNvPr id="13" name="12 - Στρογγυλεμένο ορθογώνιο"/>
          <p:cNvSpPr/>
          <p:nvPr/>
        </p:nvSpPr>
        <p:spPr>
          <a:xfrm>
            <a:off x="1857356" y="4786322"/>
            <a:ext cx="857256" cy="1357322"/>
          </a:xfrm>
          <a:prstGeom prst="roundRect">
            <a:avLst/>
          </a:prstGeom>
          <a:blipFill>
            <a:blip r:embed="rId2" cstate="print"/>
            <a:stretch>
              <a:fillRect/>
            </a:stretch>
          </a:blipFill>
          <a:ln w="57150">
            <a:solidFill>
              <a:srgbClr val="C00000"/>
            </a:solidFill>
          </a:ln>
          <a:scene3d>
            <a:camera prst="orthographicFront">
              <a:rot lat="0" lon="0" rev="0"/>
            </a:camera>
            <a:lightRig rig="threePt" dir="t">
              <a:rot lat="0" lon="0" rev="1200000"/>
            </a:lightRig>
          </a:scene3d>
          <a:sp3d>
            <a:bevelT w="63500" h="25400" prst="hardEdge"/>
          </a:sp3d>
        </p:spPr>
        <p:style>
          <a:lnRef idx="0">
            <a:schemeClr val="accent3"/>
          </a:lnRef>
          <a:fillRef idx="3">
            <a:schemeClr val="accent3"/>
          </a:fillRef>
          <a:effectRef idx="3">
            <a:schemeClr val="accent3"/>
          </a:effectRef>
          <a:fontRef idx="minor">
            <a:schemeClr val="lt1"/>
          </a:fontRef>
        </p:style>
        <p:txBody>
          <a:bodyPr rtlCol="0" anchor="ctr"/>
          <a:lstStyle/>
          <a:p>
            <a:pPr algn="ctr"/>
            <a:endParaRPr lang="el-GR"/>
          </a:p>
        </p:txBody>
      </p:sp>
      <p:sp>
        <p:nvSpPr>
          <p:cNvPr id="14" name="13 - Στρογγυλεμένο ορθογώνιο"/>
          <p:cNvSpPr/>
          <p:nvPr/>
        </p:nvSpPr>
        <p:spPr>
          <a:xfrm>
            <a:off x="5857884" y="3643314"/>
            <a:ext cx="857256" cy="2523934"/>
          </a:xfrm>
          <a:prstGeom prst="roundRect">
            <a:avLst/>
          </a:prstGeom>
          <a:blipFill>
            <a:blip r:embed="rId2" cstate="print"/>
            <a:stretch>
              <a:fillRect/>
            </a:stretch>
          </a:blipFill>
          <a:ln w="57150">
            <a:solidFill>
              <a:srgbClr val="C00000"/>
            </a:solidFill>
          </a:ln>
          <a:scene3d>
            <a:camera prst="orthographicFront">
              <a:rot lat="0" lon="0" rev="0"/>
            </a:camera>
            <a:lightRig rig="threePt" dir="t">
              <a:rot lat="0" lon="0" rev="1200000"/>
            </a:lightRig>
          </a:scene3d>
          <a:sp3d>
            <a:bevelT w="63500" h="25400" prst="hardEdge"/>
          </a:sp3d>
        </p:spPr>
        <p:style>
          <a:lnRef idx="0">
            <a:schemeClr val="accent3"/>
          </a:lnRef>
          <a:fillRef idx="3">
            <a:schemeClr val="accent3"/>
          </a:fillRef>
          <a:effectRef idx="3">
            <a:schemeClr val="accent3"/>
          </a:effectRef>
          <a:fontRef idx="minor">
            <a:schemeClr val="lt1"/>
          </a:fontRef>
        </p:style>
        <p:txBody>
          <a:bodyPr rtlCol="0" anchor="ctr"/>
          <a:lstStyle/>
          <a:p>
            <a:pPr algn="ctr"/>
            <a:endParaRPr lang="el-GR"/>
          </a:p>
        </p:txBody>
      </p:sp>
      <p:sp>
        <p:nvSpPr>
          <p:cNvPr id="15" name="14 - Ορθογώνιο"/>
          <p:cNvSpPr/>
          <p:nvPr/>
        </p:nvSpPr>
        <p:spPr>
          <a:xfrm>
            <a:off x="1929699" y="1928802"/>
            <a:ext cx="655949" cy="369332"/>
          </a:xfrm>
          <a:prstGeom prst="rect">
            <a:avLst/>
          </a:prstGeom>
          <a:solidFill>
            <a:srgbClr val="C00000"/>
          </a:solidFill>
          <a:scene3d>
            <a:camera prst="orthographicFront"/>
            <a:lightRig rig="threePt" dir="t"/>
          </a:scene3d>
          <a:sp3d>
            <a:bevelT/>
          </a:sp3d>
        </p:spPr>
        <p:txBody>
          <a:bodyPr wrap="none">
            <a:spAutoFit/>
          </a:bodyPr>
          <a:lstStyle/>
          <a:p>
            <a:pPr marL="342900" lvl="0" indent="-342900" algn="ctr">
              <a:spcBef>
                <a:spcPct val="20000"/>
              </a:spcBef>
              <a:defRPr/>
            </a:pPr>
            <a:r>
              <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3</a:t>
            </a:r>
            <a:r>
              <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4%</a:t>
            </a:r>
            <a:endPar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endParaRPr>
          </a:p>
        </p:txBody>
      </p:sp>
      <p:sp>
        <p:nvSpPr>
          <p:cNvPr id="16" name="15 - Ορθογώνιο"/>
          <p:cNvSpPr/>
          <p:nvPr/>
        </p:nvSpPr>
        <p:spPr>
          <a:xfrm>
            <a:off x="5916315" y="1928802"/>
            <a:ext cx="655949" cy="369332"/>
          </a:xfrm>
          <a:prstGeom prst="rect">
            <a:avLst/>
          </a:prstGeom>
          <a:solidFill>
            <a:srgbClr val="C00000"/>
          </a:solidFill>
          <a:scene3d>
            <a:camera prst="orthographicFront"/>
            <a:lightRig rig="threePt" dir="t"/>
          </a:scene3d>
          <a:sp3d>
            <a:bevelT/>
          </a:sp3d>
        </p:spPr>
        <p:txBody>
          <a:bodyPr wrap="none">
            <a:spAutoFit/>
          </a:bodyPr>
          <a:lstStyle/>
          <a:p>
            <a:pPr marL="342900" lvl="0" indent="-342900" algn="ctr">
              <a:spcBef>
                <a:spcPct val="20000"/>
              </a:spcBef>
              <a:defRPr/>
            </a:pPr>
            <a:r>
              <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6</a:t>
            </a:r>
            <a:r>
              <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6%</a:t>
            </a:r>
            <a:endPar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3 - TextBox"/>
          <p:cNvSpPr txBox="1"/>
          <p:nvPr/>
        </p:nvSpPr>
        <p:spPr>
          <a:xfrm>
            <a:off x="0" y="0"/>
            <a:ext cx="9144000" cy="1077218"/>
          </a:xfrm>
          <a:prstGeom prst="rect">
            <a:avLst/>
          </a:prstGeom>
          <a:solidFill>
            <a:srgbClr val="C00000"/>
          </a:solidFill>
        </p:spPr>
        <p:txBody>
          <a:bodyPr wrap="square" rtlCol="0">
            <a:spAutoFit/>
            <a:scene3d>
              <a:camera prst="orthographicFront"/>
              <a:lightRig rig="threePt" dir="t"/>
            </a:scene3d>
            <a:sp3d extrusionH="57150">
              <a:bevelT w="38100" h="38100" prst="angle"/>
            </a:sp3d>
          </a:bodyPr>
          <a:lstStyle/>
          <a:p>
            <a:pPr algn="ctr"/>
            <a:r>
              <a:rPr lang="el-GR" sz="3200" i="1" spc="600" dirty="0" smtClean="0">
                <a:solidFill>
                  <a:srgbClr val="FFFF00"/>
                </a:solidFill>
                <a:latin typeface="Comic Sans MS" pitchFamily="66" charset="0"/>
              </a:rPr>
              <a:t>13</a:t>
            </a:r>
            <a:r>
              <a:rPr lang="el-GR" sz="3200" i="1" spc="600" baseline="30000" dirty="0" smtClean="0">
                <a:solidFill>
                  <a:srgbClr val="FFFF00"/>
                </a:solidFill>
                <a:latin typeface="Comic Sans MS" pitchFamily="66" charset="0"/>
              </a:rPr>
              <a:t>ο</a:t>
            </a:r>
            <a:r>
              <a:rPr lang="el-GR" sz="3200" i="1" spc="600" dirty="0" smtClean="0">
                <a:solidFill>
                  <a:srgbClr val="FFFF00"/>
                </a:solidFill>
                <a:latin typeface="Comic Sans MS" pitchFamily="66" charset="0"/>
              </a:rPr>
              <a:t> </a:t>
            </a:r>
            <a:r>
              <a:rPr lang="el-GR" sz="3200" i="1" dirty="0" smtClean="0">
                <a:solidFill>
                  <a:srgbClr val="FFFF00"/>
                </a:solidFill>
                <a:latin typeface="Comic Sans MS" pitchFamily="66" charset="0"/>
              </a:rPr>
              <a:t>στερεότυπο</a:t>
            </a:r>
          </a:p>
          <a:p>
            <a:pPr algn="ctr"/>
            <a:r>
              <a:rPr lang="el-GR" sz="3200" i="1" dirty="0" smtClean="0">
                <a:solidFill>
                  <a:schemeClr val="bg1"/>
                </a:solidFill>
                <a:latin typeface="Comic Sans MS" pitchFamily="66" charset="0"/>
              </a:rPr>
              <a:t>Οι άντρες δε φορούν σκουλαρίκια. </a:t>
            </a:r>
            <a:endParaRPr lang="el-GR" sz="3200" i="1" dirty="0">
              <a:solidFill>
                <a:schemeClr val="bg1"/>
              </a:solidFill>
              <a:latin typeface="Comic Sans MS" pitchFamily="66" charset="0"/>
            </a:endParaRPr>
          </a:p>
        </p:txBody>
      </p:sp>
      <p:sp>
        <p:nvSpPr>
          <p:cNvPr id="1028" name="AutoShape 4" descr="Fish cartoon - free PNG clipart for non-commercial use. 6805x4431 -  220.96KB. | PNGPar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030" name="AutoShape 6" descr="Fish cartoon - free PNG clipart for non-commercial use. 6805x4431 -  220.96KB. | PNGPar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032" name="AutoShape 8" descr="Fish cartoon - free PNG clipart for non-commercial use. 6805x4431 -  220.96KB. | PNGPar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0" name="9 - Ορθογώνιο"/>
          <p:cNvSpPr/>
          <p:nvPr/>
        </p:nvSpPr>
        <p:spPr>
          <a:xfrm>
            <a:off x="1571604" y="6286520"/>
            <a:ext cx="1481496" cy="369332"/>
          </a:xfrm>
          <a:prstGeom prst="rect">
            <a:avLst/>
          </a:prstGeom>
          <a:solidFill>
            <a:srgbClr val="C00000"/>
          </a:solidFill>
          <a:scene3d>
            <a:camera prst="orthographicFront"/>
            <a:lightRig rig="threePt" dir="t"/>
          </a:scene3d>
          <a:sp3d>
            <a:bevelT/>
          </a:sp3d>
        </p:spPr>
        <p:txBody>
          <a:bodyPr wrap="none">
            <a:spAutoFit/>
          </a:bodyPr>
          <a:lstStyle/>
          <a:p>
            <a:pPr marL="342900" lvl="0" indent="-342900" algn="ctr">
              <a:spcBef>
                <a:spcPct val="20000"/>
              </a:spcBef>
              <a:defRPr/>
            </a:pPr>
            <a:r>
              <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ΣΥΜΦΩΝΩ</a:t>
            </a:r>
            <a:endPar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endParaRPr>
          </a:p>
        </p:txBody>
      </p:sp>
      <p:sp>
        <p:nvSpPr>
          <p:cNvPr id="12" name="11 - Ορθογώνιο"/>
          <p:cNvSpPr/>
          <p:nvPr/>
        </p:nvSpPr>
        <p:spPr>
          <a:xfrm>
            <a:off x="5613276" y="6286520"/>
            <a:ext cx="1436612" cy="369332"/>
          </a:xfrm>
          <a:prstGeom prst="rect">
            <a:avLst/>
          </a:prstGeom>
          <a:solidFill>
            <a:srgbClr val="C00000"/>
          </a:solidFill>
          <a:scene3d>
            <a:camera prst="orthographicFront"/>
            <a:lightRig rig="threePt" dir="t"/>
          </a:scene3d>
          <a:sp3d>
            <a:bevelT/>
          </a:sp3d>
        </p:spPr>
        <p:txBody>
          <a:bodyPr wrap="none">
            <a:spAutoFit/>
          </a:bodyPr>
          <a:lstStyle/>
          <a:p>
            <a:pPr marL="342900" lvl="0" indent="-342900" algn="ctr">
              <a:spcBef>
                <a:spcPct val="20000"/>
              </a:spcBef>
              <a:defRPr/>
            </a:pPr>
            <a:r>
              <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ΔΙΑΦΩΝΩ</a:t>
            </a:r>
            <a:endPar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endParaRPr>
          </a:p>
        </p:txBody>
      </p:sp>
      <p:sp>
        <p:nvSpPr>
          <p:cNvPr id="13" name="12 - Στρογγυλεμένο ορθογώνιο"/>
          <p:cNvSpPr/>
          <p:nvPr/>
        </p:nvSpPr>
        <p:spPr>
          <a:xfrm>
            <a:off x="1857356" y="4929198"/>
            <a:ext cx="857256" cy="1214446"/>
          </a:xfrm>
          <a:prstGeom prst="roundRect">
            <a:avLst/>
          </a:prstGeom>
          <a:blipFill>
            <a:blip r:embed="rId2" cstate="print"/>
            <a:stretch>
              <a:fillRect/>
            </a:stretch>
          </a:blipFill>
          <a:ln w="57150">
            <a:solidFill>
              <a:srgbClr val="C00000"/>
            </a:solidFill>
          </a:ln>
          <a:scene3d>
            <a:camera prst="orthographicFront">
              <a:rot lat="0" lon="0" rev="0"/>
            </a:camera>
            <a:lightRig rig="threePt" dir="t">
              <a:rot lat="0" lon="0" rev="1200000"/>
            </a:lightRig>
          </a:scene3d>
          <a:sp3d>
            <a:bevelT w="63500" h="25400" prst="hardEdge"/>
          </a:sp3d>
        </p:spPr>
        <p:style>
          <a:lnRef idx="0">
            <a:schemeClr val="accent3"/>
          </a:lnRef>
          <a:fillRef idx="3">
            <a:schemeClr val="accent3"/>
          </a:fillRef>
          <a:effectRef idx="3">
            <a:schemeClr val="accent3"/>
          </a:effectRef>
          <a:fontRef idx="minor">
            <a:schemeClr val="lt1"/>
          </a:fontRef>
        </p:style>
        <p:txBody>
          <a:bodyPr rtlCol="0" anchor="ctr"/>
          <a:lstStyle/>
          <a:p>
            <a:pPr algn="ctr"/>
            <a:endParaRPr lang="el-GR"/>
          </a:p>
        </p:txBody>
      </p:sp>
      <p:sp>
        <p:nvSpPr>
          <p:cNvPr id="14" name="13 - Στρογγυλεμένο ορθογώνιο"/>
          <p:cNvSpPr/>
          <p:nvPr/>
        </p:nvSpPr>
        <p:spPr>
          <a:xfrm>
            <a:off x="5857884" y="3429000"/>
            <a:ext cx="857256" cy="2738248"/>
          </a:xfrm>
          <a:prstGeom prst="roundRect">
            <a:avLst/>
          </a:prstGeom>
          <a:blipFill>
            <a:blip r:embed="rId2" cstate="print"/>
            <a:stretch>
              <a:fillRect/>
            </a:stretch>
          </a:blipFill>
          <a:ln w="57150">
            <a:solidFill>
              <a:srgbClr val="C00000"/>
            </a:solidFill>
          </a:ln>
          <a:scene3d>
            <a:camera prst="orthographicFront">
              <a:rot lat="0" lon="0" rev="0"/>
            </a:camera>
            <a:lightRig rig="threePt" dir="t">
              <a:rot lat="0" lon="0" rev="1200000"/>
            </a:lightRig>
          </a:scene3d>
          <a:sp3d>
            <a:bevelT w="63500" h="25400" prst="hardEdge"/>
          </a:sp3d>
        </p:spPr>
        <p:style>
          <a:lnRef idx="0">
            <a:schemeClr val="accent3"/>
          </a:lnRef>
          <a:fillRef idx="3">
            <a:schemeClr val="accent3"/>
          </a:fillRef>
          <a:effectRef idx="3">
            <a:schemeClr val="accent3"/>
          </a:effectRef>
          <a:fontRef idx="minor">
            <a:schemeClr val="lt1"/>
          </a:fontRef>
        </p:style>
        <p:txBody>
          <a:bodyPr rtlCol="0" anchor="ctr"/>
          <a:lstStyle/>
          <a:p>
            <a:pPr algn="ctr"/>
            <a:endParaRPr lang="el-GR"/>
          </a:p>
        </p:txBody>
      </p:sp>
      <p:sp>
        <p:nvSpPr>
          <p:cNvPr id="15" name="14 - Ορθογώνιο"/>
          <p:cNvSpPr/>
          <p:nvPr/>
        </p:nvSpPr>
        <p:spPr>
          <a:xfrm>
            <a:off x="1929699" y="1928802"/>
            <a:ext cx="655949" cy="369332"/>
          </a:xfrm>
          <a:prstGeom prst="rect">
            <a:avLst/>
          </a:prstGeom>
          <a:solidFill>
            <a:srgbClr val="C00000"/>
          </a:solidFill>
          <a:scene3d>
            <a:camera prst="orthographicFront"/>
            <a:lightRig rig="threePt" dir="t"/>
          </a:scene3d>
          <a:sp3d>
            <a:bevelT/>
          </a:sp3d>
        </p:spPr>
        <p:txBody>
          <a:bodyPr wrap="none">
            <a:spAutoFit/>
          </a:bodyPr>
          <a:lstStyle/>
          <a:p>
            <a:pPr marL="342900" lvl="0" indent="-342900" algn="ctr">
              <a:spcBef>
                <a:spcPct val="20000"/>
              </a:spcBef>
              <a:defRPr/>
            </a:pPr>
            <a:r>
              <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29%</a:t>
            </a:r>
            <a:endPar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endParaRPr>
          </a:p>
        </p:txBody>
      </p:sp>
      <p:sp>
        <p:nvSpPr>
          <p:cNvPr id="16" name="15 - Ορθογώνιο"/>
          <p:cNvSpPr/>
          <p:nvPr/>
        </p:nvSpPr>
        <p:spPr>
          <a:xfrm>
            <a:off x="5934750" y="1928802"/>
            <a:ext cx="619080" cy="369332"/>
          </a:xfrm>
          <a:prstGeom prst="rect">
            <a:avLst/>
          </a:prstGeom>
          <a:solidFill>
            <a:srgbClr val="C00000"/>
          </a:solidFill>
          <a:scene3d>
            <a:camera prst="orthographicFront"/>
            <a:lightRig rig="threePt" dir="t"/>
          </a:scene3d>
          <a:sp3d>
            <a:bevelT/>
          </a:sp3d>
        </p:spPr>
        <p:txBody>
          <a:bodyPr wrap="none">
            <a:spAutoFit/>
          </a:bodyPr>
          <a:lstStyle/>
          <a:p>
            <a:pPr marL="342900" lvl="0" indent="-342900" algn="ctr">
              <a:spcBef>
                <a:spcPct val="20000"/>
              </a:spcBef>
              <a:defRPr/>
            </a:pPr>
            <a:r>
              <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71%</a:t>
            </a:r>
            <a:endPar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3 - TextBox"/>
          <p:cNvSpPr txBox="1"/>
          <p:nvPr/>
        </p:nvSpPr>
        <p:spPr>
          <a:xfrm>
            <a:off x="0" y="0"/>
            <a:ext cx="9144000" cy="1077218"/>
          </a:xfrm>
          <a:prstGeom prst="rect">
            <a:avLst/>
          </a:prstGeom>
          <a:solidFill>
            <a:srgbClr val="C00000"/>
          </a:solidFill>
        </p:spPr>
        <p:txBody>
          <a:bodyPr wrap="square" rtlCol="0">
            <a:spAutoFit/>
            <a:scene3d>
              <a:camera prst="orthographicFront"/>
              <a:lightRig rig="threePt" dir="t"/>
            </a:scene3d>
            <a:sp3d extrusionH="57150">
              <a:bevelT w="38100" h="38100" prst="angle"/>
            </a:sp3d>
          </a:bodyPr>
          <a:lstStyle/>
          <a:p>
            <a:pPr algn="ctr"/>
            <a:r>
              <a:rPr lang="el-GR" sz="3200" i="1" spc="600" dirty="0" smtClean="0">
                <a:solidFill>
                  <a:srgbClr val="FFFF00"/>
                </a:solidFill>
                <a:latin typeface="Comic Sans MS" pitchFamily="66" charset="0"/>
              </a:rPr>
              <a:t>13</a:t>
            </a:r>
            <a:r>
              <a:rPr lang="el-GR" sz="3200" i="1" spc="600" baseline="30000" dirty="0" smtClean="0">
                <a:solidFill>
                  <a:srgbClr val="FFFF00"/>
                </a:solidFill>
                <a:latin typeface="Comic Sans MS" pitchFamily="66" charset="0"/>
              </a:rPr>
              <a:t>ο</a:t>
            </a:r>
            <a:r>
              <a:rPr lang="el-GR" sz="3200" i="1" spc="600" dirty="0" smtClean="0">
                <a:solidFill>
                  <a:srgbClr val="FFFF00"/>
                </a:solidFill>
                <a:latin typeface="Comic Sans MS" pitchFamily="66" charset="0"/>
              </a:rPr>
              <a:t> </a:t>
            </a:r>
            <a:r>
              <a:rPr lang="el-GR" sz="3200" i="1" dirty="0" smtClean="0">
                <a:solidFill>
                  <a:srgbClr val="FFFF00"/>
                </a:solidFill>
                <a:latin typeface="Comic Sans MS" pitchFamily="66" charset="0"/>
              </a:rPr>
              <a:t>στερεότυπο</a:t>
            </a:r>
          </a:p>
          <a:p>
            <a:pPr algn="ctr"/>
            <a:r>
              <a:rPr lang="el-GR" sz="3200" i="1" dirty="0" smtClean="0">
                <a:solidFill>
                  <a:schemeClr val="bg1"/>
                </a:solidFill>
                <a:latin typeface="Comic Sans MS" pitchFamily="66" charset="0"/>
              </a:rPr>
              <a:t>Οι Ρομά είναι κατώτεροι. </a:t>
            </a:r>
            <a:endParaRPr lang="el-GR" sz="3200" i="1" dirty="0">
              <a:solidFill>
                <a:schemeClr val="bg1"/>
              </a:solidFill>
              <a:latin typeface="Comic Sans MS" pitchFamily="66" charset="0"/>
            </a:endParaRPr>
          </a:p>
        </p:txBody>
      </p:sp>
      <p:sp>
        <p:nvSpPr>
          <p:cNvPr id="1028" name="AutoShape 4" descr="Fish cartoon - free PNG clipart for non-commercial use. 6805x4431 -  220.96KB. | PNGPar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030" name="AutoShape 6" descr="Fish cartoon - free PNG clipart for non-commercial use. 6805x4431 -  220.96KB. | PNGPar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032" name="AutoShape 8" descr="Fish cartoon - free PNG clipart for non-commercial use. 6805x4431 -  220.96KB. | PNGPar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0" name="9 - Ορθογώνιο"/>
          <p:cNvSpPr/>
          <p:nvPr/>
        </p:nvSpPr>
        <p:spPr>
          <a:xfrm>
            <a:off x="1571604" y="6286520"/>
            <a:ext cx="1481496" cy="369332"/>
          </a:xfrm>
          <a:prstGeom prst="rect">
            <a:avLst/>
          </a:prstGeom>
          <a:solidFill>
            <a:srgbClr val="C00000"/>
          </a:solidFill>
          <a:scene3d>
            <a:camera prst="orthographicFront"/>
            <a:lightRig rig="threePt" dir="t"/>
          </a:scene3d>
          <a:sp3d>
            <a:bevelT/>
          </a:sp3d>
        </p:spPr>
        <p:txBody>
          <a:bodyPr wrap="none">
            <a:spAutoFit/>
          </a:bodyPr>
          <a:lstStyle/>
          <a:p>
            <a:pPr marL="342900" lvl="0" indent="-342900" algn="ctr">
              <a:spcBef>
                <a:spcPct val="20000"/>
              </a:spcBef>
              <a:defRPr/>
            </a:pPr>
            <a:r>
              <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ΣΥΜΦΩΝΩ</a:t>
            </a:r>
            <a:endPar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endParaRPr>
          </a:p>
        </p:txBody>
      </p:sp>
      <p:sp>
        <p:nvSpPr>
          <p:cNvPr id="12" name="11 - Ορθογώνιο"/>
          <p:cNvSpPr/>
          <p:nvPr/>
        </p:nvSpPr>
        <p:spPr>
          <a:xfrm>
            <a:off x="5613276" y="6286520"/>
            <a:ext cx="1436612" cy="369332"/>
          </a:xfrm>
          <a:prstGeom prst="rect">
            <a:avLst/>
          </a:prstGeom>
          <a:solidFill>
            <a:srgbClr val="C00000"/>
          </a:solidFill>
          <a:scene3d>
            <a:camera prst="orthographicFront"/>
            <a:lightRig rig="threePt" dir="t"/>
          </a:scene3d>
          <a:sp3d>
            <a:bevelT/>
          </a:sp3d>
        </p:spPr>
        <p:txBody>
          <a:bodyPr wrap="none">
            <a:spAutoFit/>
          </a:bodyPr>
          <a:lstStyle/>
          <a:p>
            <a:pPr marL="342900" lvl="0" indent="-342900" algn="ctr">
              <a:spcBef>
                <a:spcPct val="20000"/>
              </a:spcBef>
              <a:defRPr/>
            </a:pPr>
            <a:r>
              <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ΔΙΑΦΩΝΩ</a:t>
            </a:r>
            <a:endPar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endParaRPr>
          </a:p>
        </p:txBody>
      </p:sp>
      <p:sp>
        <p:nvSpPr>
          <p:cNvPr id="13" name="12 - Στρογγυλεμένο ορθογώνιο"/>
          <p:cNvSpPr/>
          <p:nvPr/>
        </p:nvSpPr>
        <p:spPr>
          <a:xfrm>
            <a:off x="1857356" y="5643578"/>
            <a:ext cx="857256" cy="500066"/>
          </a:xfrm>
          <a:prstGeom prst="roundRect">
            <a:avLst/>
          </a:prstGeom>
          <a:blipFill>
            <a:blip r:embed="rId2" cstate="print"/>
            <a:stretch>
              <a:fillRect/>
            </a:stretch>
          </a:blipFill>
          <a:ln w="57150">
            <a:solidFill>
              <a:srgbClr val="C00000"/>
            </a:solidFill>
          </a:ln>
          <a:scene3d>
            <a:camera prst="orthographicFront">
              <a:rot lat="0" lon="0" rev="0"/>
            </a:camera>
            <a:lightRig rig="threePt" dir="t">
              <a:rot lat="0" lon="0" rev="1200000"/>
            </a:lightRig>
          </a:scene3d>
          <a:sp3d>
            <a:bevelT w="63500" h="25400" prst="hardEdge"/>
          </a:sp3d>
        </p:spPr>
        <p:style>
          <a:lnRef idx="0">
            <a:schemeClr val="accent3"/>
          </a:lnRef>
          <a:fillRef idx="3">
            <a:schemeClr val="accent3"/>
          </a:fillRef>
          <a:effectRef idx="3">
            <a:schemeClr val="accent3"/>
          </a:effectRef>
          <a:fontRef idx="minor">
            <a:schemeClr val="lt1"/>
          </a:fontRef>
        </p:style>
        <p:txBody>
          <a:bodyPr rtlCol="0" anchor="ctr"/>
          <a:lstStyle/>
          <a:p>
            <a:pPr algn="ctr"/>
            <a:endParaRPr lang="el-GR"/>
          </a:p>
        </p:txBody>
      </p:sp>
      <p:sp>
        <p:nvSpPr>
          <p:cNvPr id="14" name="13 - Στρογγυλεμένο ορθογώνιο"/>
          <p:cNvSpPr/>
          <p:nvPr/>
        </p:nvSpPr>
        <p:spPr>
          <a:xfrm>
            <a:off x="5857884" y="2571744"/>
            <a:ext cx="857256" cy="3595504"/>
          </a:xfrm>
          <a:prstGeom prst="roundRect">
            <a:avLst/>
          </a:prstGeom>
          <a:blipFill>
            <a:blip r:embed="rId2" cstate="print"/>
            <a:stretch>
              <a:fillRect/>
            </a:stretch>
          </a:blipFill>
          <a:ln w="57150">
            <a:solidFill>
              <a:srgbClr val="C00000"/>
            </a:solidFill>
          </a:ln>
          <a:scene3d>
            <a:camera prst="orthographicFront">
              <a:rot lat="0" lon="0" rev="0"/>
            </a:camera>
            <a:lightRig rig="threePt" dir="t">
              <a:rot lat="0" lon="0" rev="1200000"/>
            </a:lightRig>
          </a:scene3d>
          <a:sp3d>
            <a:bevelT w="63500" h="25400" prst="hardEdge"/>
          </a:sp3d>
        </p:spPr>
        <p:style>
          <a:lnRef idx="0">
            <a:schemeClr val="accent3"/>
          </a:lnRef>
          <a:fillRef idx="3">
            <a:schemeClr val="accent3"/>
          </a:fillRef>
          <a:effectRef idx="3">
            <a:schemeClr val="accent3"/>
          </a:effectRef>
          <a:fontRef idx="minor">
            <a:schemeClr val="lt1"/>
          </a:fontRef>
        </p:style>
        <p:txBody>
          <a:bodyPr rtlCol="0" anchor="ctr"/>
          <a:lstStyle/>
          <a:p>
            <a:pPr algn="ctr"/>
            <a:endParaRPr lang="el-GR"/>
          </a:p>
        </p:txBody>
      </p:sp>
      <p:sp>
        <p:nvSpPr>
          <p:cNvPr id="15" name="14 - Ορθογώνιο"/>
          <p:cNvSpPr/>
          <p:nvPr/>
        </p:nvSpPr>
        <p:spPr>
          <a:xfrm>
            <a:off x="1948134" y="1928802"/>
            <a:ext cx="619080" cy="369332"/>
          </a:xfrm>
          <a:prstGeom prst="rect">
            <a:avLst/>
          </a:prstGeom>
          <a:solidFill>
            <a:srgbClr val="C00000"/>
          </a:solidFill>
          <a:scene3d>
            <a:camera prst="orthographicFront"/>
            <a:lightRig rig="threePt" dir="t"/>
          </a:scene3d>
          <a:sp3d>
            <a:bevelT/>
          </a:sp3d>
        </p:spPr>
        <p:txBody>
          <a:bodyPr wrap="none">
            <a:spAutoFit/>
          </a:bodyPr>
          <a:lstStyle/>
          <a:p>
            <a:pPr marL="342900" lvl="0" indent="-342900" algn="ctr">
              <a:spcBef>
                <a:spcPct val="20000"/>
              </a:spcBef>
              <a:defRPr/>
            </a:pPr>
            <a:r>
              <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10%</a:t>
            </a:r>
            <a:endPar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endParaRPr>
          </a:p>
        </p:txBody>
      </p:sp>
      <p:sp>
        <p:nvSpPr>
          <p:cNvPr id="16" name="15 - Ορθογώνιο"/>
          <p:cNvSpPr/>
          <p:nvPr/>
        </p:nvSpPr>
        <p:spPr>
          <a:xfrm>
            <a:off x="5916315" y="1928802"/>
            <a:ext cx="655949" cy="369332"/>
          </a:xfrm>
          <a:prstGeom prst="rect">
            <a:avLst/>
          </a:prstGeom>
          <a:solidFill>
            <a:srgbClr val="C00000"/>
          </a:solidFill>
          <a:scene3d>
            <a:camera prst="orthographicFront"/>
            <a:lightRig rig="threePt" dir="t"/>
          </a:scene3d>
          <a:sp3d>
            <a:bevelT/>
          </a:sp3d>
        </p:spPr>
        <p:txBody>
          <a:bodyPr wrap="none">
            <a:spAutoFit/>
          </a:bodyPr>
          <a:lstStyle/>
          <a:p>
            <a:pPr marL="342900" lvl="0" indent="-342900" algn="ctr">
              <a:spcBef>
                <a:spcPct val="20000"/>
              </a:spcBef>
              <a:defRPr/>
            </a:pPr>
            <a:r>
              <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90%</a:t>
            </a:r>
            <a:endPar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3 - TextBox"/>
          <p:cNvSpPr txBox="1"/>
          <p:nvPr/>
        </p:nvSpPr>
        <p:spPr>
          <a:xfrm>
            <a:off x="0" y="0"/>
            <a:ext cx="9144000" cy="1323439"/>
          </a:xfrm>
          <a:prstGeom prst="rect">
            <a:avLst/>
          </a:prstGeom>
          <a:solidFill>
            <a:srgbClr val="C00000"/>
          </a:solidFill>
        </p:spPr>
        <p:txBody>
          <a:bodyPr wrap="square" rtlCol="0">
            <a:spAutoFit/>
          </a:bodyPr>
          <a:lstStyle/>
          <a:p>
            <a:pPr marL="342900" lvl="0" indent="-342900" algn="ctr">
              <a:spcBef>
                <a:spcPct val="20000"/>
              </a:spcBef>
              <a:defRPr/>
            </a:pPr>
            <a:r>
              <a:rPr lang="el-GR"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Αποτύπωση συμπερασμάτων ερωτηματολογίου</a:t>
            </a:r>
          </a:p>
        </p:txBody>
      </p:sp>
      <p:sp>
        <p:nvSpPr>
          <p:cNvPr id="5" name="2 - Υπότιτλος"/>
          <p:cNvSpPr txBox="1">
            <a:spLocks/>
          </p:cNvSpPr>
          <p:nvPr/>
        </p:nvSpPr>
        <p:spPr>
          <a:xfrm>
            <a:off x="357158" y="1142984"/>
            <a:ext cx="8286808" cy="1357322"/>
          </a:xfrm>
          <a:prstGeom prst="rect">
            <a:avLst/>
          </a:prstGeom>
        </p:spPr>
        <p:txBody>
          <a:bodyPr vert="horz" lIns="91440" tIns="45720" rIns="91440" bIns="45720" rtlCol="0">
            <a:normAutofit/>
            <a:scene3d>
              <a:camera prst="orthographicFront"/>
              <a:lightRig rig="threePt" dir="t"/>
            </a:scene3d>
            <a:sp3d extrusionH="57150">
              <a:bevelT w="38100" h="38100"/>
            </a:sp3d>
          </a:bodyPr>
          <a:lstStyle/>
          <a:p>
            <a:pPr marL="342900" marR="0" lvl="0" indent="-342900" algn="ctr" defTabSz="914400" rtl="0" eaLnBrk="1" fontAlgn="auto" latinLnBrk="0" hangingPunct="1">
              <a:lnSpc>
                <a:spcPct val="100000"/>
              </a:lnSpc>
              <a:spcBef>
                <a:spcPct val="20000"/>
              </a:spcBef>
              <a:spcAft>
                <a:spcPts val="0"/>
              </a:spcAft>
              <a:buClrTx/>
              <a:buSzTx/>
              <a:tabLst/>
              <a:defRPr/>
            </a:pPr>
            <a:endParaRPr kumimoji="0" lang="el-GR" sz="3200" b="0"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endParaRPr>
          </a:p>
        </p:txBody>
      </p:sp>
      <p:sp>
        <p:nvSpPr>
          <p:cNvPr id="1028" name="AutoShape 4" descr="Fish cartoon - free PNG clipart for non-commercial use. 6805x4431 -  220.96KB. | PNGPar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030" name="AutoShape 6" descr="Fish cartoon - free PNG clipart for non-commercial use. 6805x4431 -  220.96KB. | PNGPar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032" name="AutoShape 8" descr="Fish cartoon - free PNG clipart for non-commercial use. 6805x4431 -  220.96KB. | PNGPar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9" name="2 - Υπότιτλος"/>
          <p:cNvSpPr txBox="1">
            <a:spLocks/>
          </p:cNvSpPr>
          <p:nvPr/>
        </p:nvSpPr>
        <p:spPr>
          <a:xfrm>
            <a:off x="0" y="1928802"/>
            <a:ext cx="9144000" cy="4500594"/>
          </a:xfrm>
          <a:prstGeom prst="rect">
            <a:avLst/>
          </a:prstGeom>
          <a:solidFill>
            <a:srgbClr val="002060"/>
          </a:solidFill>
          <a:scene3d>
            <a:camera prst="orthographicFront"/>
            <a:lightRig rig="threePt" dir="t"/>
          </a:scene3d>
          <a:sp3d>
            <a:bevelT/>
          </a:sp3d>
        </p:spPr>
        <p:txBody>
          <a:bodyPr vert="horz" lIns="91440" tIns="45720" rIns="91440" bIns="45720" rtlCol="0">
            <a:normAutofit lnSpcReduction="10000"/>
            <a:sp3d extrusionH="57150">
              <a:bevelT w="38100" h="38100"/>
            </a:sp3d>
          </a:bodyPr>
          <a:lstStyle/>
          <a:p>
            <a:pPr marL="514350" marR="0" lvl="0" indent="-514350" defTabSz="914400" rtl="0" eaLnBrk="1" fontAlgn="auto" latinLnBrk="0" hangingPunct="1">
              <a:lnSpc>
                <a:spcPct val="100000"/>
              </a:lnSpc>
              <a:spcBef>
                <a:spcPct val="20000"/>
              </a:spcBef>
              <a:spcAft>
                <a:spcPts val="0"/>
              </a:spcAft>
              <a:buClrTx/>
              <a:buSzTx/>
              <a:buFont typeface="+mj-lt"/>
              <a:buAutoNum type="arabicPeriod"/>
              <a:tabLst/>
              <a:defRPr/>
            </a:pPr>
            <a:r>
              <a:rPr lang="el-G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Το συγκλονιστικό είναι πως μαθητές που φοιτούν στο ίδιο Σχολείο, μεγαλώνουν στην ίδια τοπική κοινωνία, παρουσιάζουν αντιδιαμετρικά αντίθετες τάσεις σε θέματα μειονοτήτων σεξουαλικής φύσης. Το συμπέρασμα προέκυψε μετά από σύγκριση των απαντήσεων  του Γ’1 σε σχέση με το Γ’3.</a:t>
            </a:r>
            <a:endParaRPr lang="el-GR" sz="200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marL="514350" marR="0" lvl="0" indent="-514350" defTabSz="914400" rtl="0" eaLnBrk="1" fontAlgn="auto" latinLnBrk="0" hangingPunct="1">
              <a:lnSpc>
                <a:spcPct val="100000"/>
              </a:lnSpc>
              <a:spcBef>
                <a:spcPct val="20000"/>
              </a:spcBef>
              <a:spcAft>
                <a:spcPts val="0"/>
              </a:spcAft>
              <a:buClrTx/>
              <a:buSzTx/>
              <a:buFont typeface="+mj-lt"/>
              <a:buAutoNum type="arabicPeriod"/>
              <a:tabLst/>
              <a:defRPr/>
            </a:pPr>
            <a:r>
              <a:rPr lang="el-G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Σε ένα μεγαλύτερο ποσοστό οι μαθήτριες έχουν πιο προοδευτικές απόψεις σε σχέση με αυτές των αγοριών.</a:t>
            </a:r>
            <a:endParaRPr lang="el-G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marL="514350" marR="0" lvl="0" indent="-514350" defTabSz="914400" rtl="0" eaLnBrk="1" fontAlgn="auto" latinLnBrk="0" hangingPunct="1">
              <a:lnSpc>
                <a:spcPct val="100000"/>
              </a:lnSpc>
              <a:spcBef>
                <a:spcPct val="20000"/>
              </a:spcBef>
              <a:spcAft>
                <a:spcPts val="0"/>
              </a:spcAft>
              <a:buClrTx/>
              <a:buSzTx/>
              <a:buFont typeface="+mj-lt"/>
              <a:buAutoNum type="arabicPeriod"/>
              <a:tabLst/>
              <a:defRPr/>
            </a:pPr>
            <a:r>
              <a:rPr lang="el-G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Αντιμετωπίζουν συμπεριληπτικά μειονότητες όπως οι Ρομά και άτομα μαύρου χρώματος.</a:t>
            </a:r>
            <a:endParaRPr lang="el-G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marL="514350" marR="0" lvl="0" indent="-514350" defTabSz="914400" rtl="0" eaLnBrk="1" fontAlgn="auto" latinLnBrk="0" hangingPunct="1">
              <a:lnSpc>
                <a:spcPct val="100000"/>
              </a:lnSpc>
              <a:spcBef>
                <a:spcPct val="20000"/>
              </a:spcBef>
              <a:spcAft>
                <a:spcPts val="0"/>
              </a:spcAft>
              <a:buClrTx/>
              <a:buSzTx/>
              <a:buFont typeface="+mj-lt"/>
              <a:buAutoNum type="arabicPeriod"/>
              <a:tabLst/>
              <a:defRPr/>
            </a:pPr>
            <a:r>
              <a:rPr lang="el-G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Πεπαλαιωμένες γενικεύσεις για τις γυναίκες τείνουν </a:t>
            </a:r>
            <a:r>
              <a:rPr lang="el-GR" sz="2000" smtClean="0">
                <a:ln w="18415" cmpd="sng">
                  <a:solidFill>
                    <a:srgbClr val="FFFFFF"/>
                  </a:solidFill>
                  <a:prstDash val="solid"/>
                </a:ln>
                <a:solidFill>
                  <a:srgbClr val="FFFFFF"/>
                </a:solidFill>
                <a:effectLst>
                  <a:outerShdw blurRad="63500" dir="3600000" algn="tl" rotWithShape="0">
                    <a:srgbClr val="000000">
                      <a:alpha val="70000"/>
                    </a:srgbClr>
                  </a:outerShdw>
                </a:effectLst>
              </a:rPr>
              <a:t>να καταρρίπτονται.</a:t>
            </a:r>
            <a:endParaRPr 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marL="514350" marR="0" lvl="0" indent="-514350" defTabSz="914400" rtl="0" eaLnBrk="1" fontAlgn="auto" latinLnBrk="0" hangingPunct="1">
              <a:lnSpc>
                <a:spcPct val="100000"/>
              </a:lnSpc>
              <a:spcBef>
                <a:spcPct val="20000"/>
              </a:spcBef>
              <a:spcAft>
                <a:spcPts val="0"/>
              </a:spcAft>
              <a:buClrTx/>
              <a:buSzTx/>
              <a:buFont typeface="+mj-lt"/>
              <a:buAutoNum type="arabicPeriod"/>
              <a:tabLst/>
              <a:defRPr/>
            </a:pPr>
            <a:r>
              <a:rPr lang="el-G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Η εξωτερική εμφάνιση, ένδυση, καλλωπισμός αντιμετωπίζεται ισότιμα μεταξύ των 2 φύλων.</a:t>
            </a:r>
          </a:p>
          <a:p>
            <a:pPr marL="514350" marR="0" lvl="0" indent="-514350" defTabSz="914400" rtl="0" eaLnBrk="1" fontAlgn="auto" latinLnBrk="0" hangingPunct="1">
              <a:lnSpc>
                <a:spcPct val="100000"/>
              </a:lnSpc>
              <a:spcBef>
                <a:spcPct val="20000"/>
              </a:spcBef>
              <a:spcAft>
                <a:spcPts val="0"/>
              </a:spcAft>
              <a:buClrTx/>
              <a:buSzTx/>
              <a:buFont typeface="+mj-lt"/>
              <a:buAutoNum type="arabicPeriod"/>
              <a:tabLst/>
              <a:defRPr/>
            </a:pPr>
            <a:r>
              <a:rPr lang="el-G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Επικρατεί ωστόσο ένας διαχωρισμός μεταξύ γυναικείων και αντρικών επαγγελμάτων που υφίσταται ενδεχομένως εξαιτίας της διαφορετικής μυϊκής δύναμης.</a:t>
            </a:r>
            <a:endParaRPr lang="el-G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marL="514350" marR="0" lvl="0" indent="-514350" defTabSz="914400" rtl="0" eaLnBrk="1" fontAlgn="auto" latinLnBrk="0" hangingPunct="1">
              <a:lnSpc>
                <a:spcPct val="100000"/>
              </a:lnSpc>
              <a:spcBef>
                <a:spcPct val="20000"/>
              </a:spcBef>
              <a:spcAft>
                <a:spcPts val="0"/>
              </a:spcAft>
              <a:buClrTx/>
              <a:buSzTx/>
              <a:buFont typeface="+mj-lt"/>
              <a:buAutoNum type="arabicPeriod"/>
              <a:tabLst/>
              <a:defRPr/>
            </a:pPr>
            <a:endParaRPr 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marL="514350" marR="0" lvl="0" indent="-514350" defTabSz="914400" rtl="0" eaLnBrk="1" fontAlgn="auto" latinLnBrk="0" hangingPunct="1">
              <a:lnSpc>
                <a:spcPct val="100000"/>
              </a:lnSpc>
              <a:spcBef>
                <a:spcPct val="20000"/>
              </a:spcBef>
              <a:spcAft>
                <a:spcPts val="0"/>
              </a:spcAft>
              <a:buClrTx/>
              <a:buSzTx/>
              <a:tabLst/>
              <a:defRPr/>
            </a:pPr>
            <a:endParaRPr lang="el-G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marL="514350" marR="0" lvl="0" indent="-514350" defTabSz="914400" rtl="0" eaLnBrk="1" fontAlgn="auto" latinLnBrk="0" hangingPunct="1">
              <a:lnSpc>
                <a:spcPct val="100000"/>
              </a:lnSpc>
              <a:spcBef>
                <a:spcPct val="20000"/>
              </a:spcBef>
              <a:spcAft>
                <a:spcPts val="0"/>
              </a:spcAft>
              <a:buClrTx/>
              <a:buSzTx/>
              <a:buFont typeface="+mj-lt"/>
              <a:buAutoNum type="arabicPeriod"/>
              <a:tabLst/>
              <a:defRPr/>
            </a:pPr>
            <a:endParaRPr lang="el-G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marL="514350" marR="0" lvl="0" indent="-514350" defTabSz="914400" rtl="0" eaLnBrk="1" fontAlgn="auto" latinLnBrk="0" hangingPunct="1">
              <a:lnSpc>
                <a:spcPct val="100000"/>
              </a:lnSpc>
              <a:spcBef>
                <a:spcPct val="20000"/>
              </a:spcBef>
              <a:spcAft>
                <a:spcPts val="0"/>
              </a:spcAft>
              <a:buClrTx/>
              <a:buSzTx/>
              <a:tabLst/>
              <a:defRPr/>
            </a:pPr>
            <a:endParaRPr lang="el-GR" sz="280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marL="514350" marR="0" lvl="0" indent="-514350" defTabSz="914400" rtl="0" eaLnBrk="1" fontAlgn="auto" latinLnBrk="0" hangingPunct="1">
              <a:lnSpc>
                <a:spcPct val="100000"/>
              </a:lnSpc>
              <a:spcBef>
                <a:spcPct val="20000"/>
              </a:spcBef>
              <a:spcAft>
                <a:spcPts val="0"/>
              </a:spcAft>
              <a:buClrTx/>
              <a:buSzTx/>
              <a:buFont typeface="+mj-lt"/>
              <a:buAutoNum type="arabicPeriod"/>
              <a:tabLst/>
              <a:defRPr/>
            </a:pPr>
            <a:endParaRPr kumimoji="0" lang="el-GR" sz="2800" b="0"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3 - TextBox"/>
          <p:cNvSpPr txBox="1"/>
          <p:nvPr/>
        </p:nvSpPr>
        <p:spPr>
          <a:xfrm>
            <a:off x="0" y="0"/>
            <a:ext cx="9144000" cy="1107996"/>
          </a:xfrm>
          <a:prstGeom prst="rect">
            <a:avLst/>
          </a:prstGeom>
          <a:solidFill>
            <a:srgbClr val="C00000"/>
          </a:solidFill>
        </p:spPr>
        <p:txBody>
          <a:bodyPr wrap="square" rtlCol="0">
            <a:spAutoFit/>
            <a:scene3d>
              <a:camera prst="orthographicFront"/>
              <a:lightRig rig="threePt" dir="t"/>
            </a:scene3d>
            <a:sp3d extrusionH="57150">
              <a:bevelT w="38100" h="38100" prst="angle"/>
            </a:sp3d>
          </a:bodyPr>
          <a:lstStyle/>
          <a:p>
            <a:pPr algn="ctr"/>
            <a:r>
              <a:rPr lang="el-GR" sz="6600" dirty="0" smtClean="0">
                <a:solidFill>
                  <a:srgbClr val="FFFF00"/>
                </a:solidFill>
                <a:latin typeface="Mistral" pitchFamily="66" charset="0"/>
              </a:rPr>
              <a:t>1</a:t>
            </a:r>
            <a:r>
              <a:rPr lang="el-GR" sz="6600" baseline="30000" dirty="0" smtClean="0">
                <a:solidFill>
                  <a:srgbClr val="FFFF00"/>
                </a:solidFill>
                <a:latin typeface="Mistral" pitchFamily="66" charset="0"/>
              </a:rPr>
              <a:t>ο</a:t>
            </a:r>
            <a:r>
              <a:rPr lang="el-GR" sz="6600" dirty="0" smtClean="0">
                <a:solidFill>
                  <a:srgbClr val="FFFF00"/>
                </a:solidFill>
                <a:latin typeface="Mistral" pitchFamily="66" charset="0"/>
              </a:rPr>
              <a:t> και 2</a:t>
            </a:r>
            <a:r>
              <a:rPr lang="el-GR" sz="6600" baseline="30000" dirty="0" smtClean="0">
                <a:solidFill>
                  <a:srgbClr val="FFFF00"/>
                </a:solidFill>
                <a:latin typeface="Mistral" pitchFamily="66" charset="0"/>
              </a:rPr>
              <a:t>ο</a:t>
            </a:r>
            <a:r>
              <a:rPr lang="el-GR" sz="6600" dirty="0" smtClean="0">
                <a:solidFill>
                  <a:srgbClr val="FFFF00"/>
                </a:solidFill>
                <a:latin typeface="Mistral" pitchFamily="66" charset="0"/>
              </a:rPr>
              <a:t> μάθημα </a:t>
            </a:r>
            <a:r>
              <a:rPr lang="en-US" sz="6600" dirty="0" smtClean="0">
                <a:solidFill>
                  <a:srgbClr val="FFFF00"/>
                </a:solidFill>
                <a:latin typeface="Mistral" pitchFamily="66" charset="0"/>
              </a:rPr>
              <a:t>- 1</a:t>
            </a:r>
            <a:r>
              <a:rPr lang="en-US" sz="6600" baseline="30000" dirty="0" smtClean="0">
                <a:solidFill>
                  <a:srgbClr val="FFFF00"/>
                </a:solidFill>
                <a:latin typeface="Mistral" pitchFamily="66" charset="0"/>
              </a:rPr>
              <a:t>st</a:t>
            </a:r>
            <a:r>
              <a:rPr lang="en-US" sz="6600" dirty="0" smtClean="0">
                <a:solidFill>
                  <a:srgbClr val="FFFF00"/>
                </a:solidFill>
                <a:latin typeface="Mistral" pitchFamily="66" charset="0"/>
              </a:rPr>
              <a:t>  step</a:t>
            </a:r>
            <a:r>
              <a:rPr lang="el-GR" sz="6600" dirty="0" smtClean="0">
                <a:solidFill>
                  <a:srgbClr val="FFFF00"/>
                </a:solidFill>
                <a:latin typeface="Mistral" pitchFamily="66" charset="0"/>
              </a:rPr>
              <a:t> </a:t>
            </a:r>
            <a:endParaRPr lang="el-GR" sz="6600" dirty="0">
              <a:solidFill>
                <a:srgbClr val="FFFF00"/>
              </a:solidFill>
              <a:latin typeface="Mistral" pitchFamily="66" charset="0"/>
            </a:endParaRPr>
          </a:p>
        </p:txBody>
      </p:sp>
      <p:sp>
        <p:nvSpPr>
          <p:cNvPr id="5" name="2 - Υπότιτλος"/>
          <p:cNvSpPr txBox="1">
            <a:spLocks/>
          </p:cNvSpPr>
          <p:nvPr/>
        </p:nvSpPr>
        <p:spPr>
          <a:xfrm>
            <a:off x="357158" y="1285860"/>
            <a:ext cx="8286808" cy="2214578"/>
          </a:xfrm>
          <a:prstGeom prst="rect">
            <a:avLst/>
          </a:prstGeom>
        </p:spPr>
        <p:txBody>
          <a:bodyPr vert="horz" lIns="91440" tIns="45720" rIns="91440" bIns="45720" rtlCol="0">
            <a:normAutofit fontScale="92500" lnSpcReduction="20000"/>
            <a:scene3d>
              <a:camera prst="orthographicFront"/>
              <a:lightRig rig="threePt" dir="t"/>
            </a:scene3d>
            <a:sp3d extrusionH="57150">
              <a:bevelT w="38100" h="38100"/>
            </a:sp3d>
          </a:bodyPr>
          <a:lstStyle/>
          <a:p>
            <a:pPr marL="342900" marR="0" lvl="0" indent="-342900" algn="ctr" defTabSz="914400" rtl="0" eaLnBrk="1" fontAlgn="auto" latinLnBrk="0" hangingPunct="1">
              <a:lnSpc>
                <a:spcPct val="100000"/>
              </a:lnSpc>
              <a:spcBef>
                <a:spcPct val="20000"/>
              </a:spcBef>
              <a:spcAft>
                <a:spcPts val="0"/>
              </a:spcAft>
              <a:buClrTx/>
              <a:buSzTx/>
              <a:tabLst/>
              <a:defRPr/>
            </a:pPr>
            <a:endParaRPr kumimoji="0" lang="el-GR" sz="32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endParaRPr>
          </a:p>
          <a:p>
            <a:pPr marL="342900" marR="0" lvl="0" indent="-342900" algn="ctr" defTabSz="914400" rtl="0" eaLnBrk="1" fontAlgn="auto" latinLnBrk="0" hangingPunct="1">
              <a:lnSpc>
                <a:spcPct val="100000"/>
              </a:lnSpc>
              <a:spcBef>
                <a:spcPct val="20000"/>
              </a:spcBef>
              <a:spcAft>
                <a:spcPts val="0"/>
              </a:spcAft>
              <a:buClrTx/>
              <a:buSzTx/>
              <a:tabLst/>
              <a:defRPr/>
            </a:pPr>
            <a:r>
              <a:rPr lang="el-GR" sz="280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Οι </a:t>
            </a:r>
            <a:r>
              <a:rPr lang="el-GR" sz="280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38 μαθητές των 2 τμημάτων της  </a:t>
            </a:r>
            <a:r>
              <a:rPr lang="el-GR" sz="280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Γ ‘  γυμνασίου </a:t>
            </a:r>
            <a:r>
              <a:rPr lang="el-GR" sz="280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δουλεύοντας </a:t>
            </a:r>
            <a:r>
              <a:rPr lang="el-GR" sz="2800" noProof="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ομαδοσυνεργατικά</a:t>
            </a:r>
            <a:r>
              <a:rPr lang="el-GR" sz="280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 αναζήτησαν πληροφορίες σχετικές με στερεότυπα που είτε είχαν καθιερωθεί στο παρελθόν είτε διαπιστώνεται πως εξακολουθούν να υφίστανται στο παρόν.</a:t>
            </a:r>
            <a:endParaRPr kumimoji="0" lang="el-GR" sz="2800" b="0"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Comic Sans MS" pitchFamily="66" charset="0"/>
            </a:endParaRPr>
          </a:p>
        </p:txBody>
      </p:sp>
      <p:sp>
        <p:nvSpPr>
          <p:cNvPr id="7" name="2 - Υπότιτλος"/>
          <p:cNvSpPr txBox="1">
            <a:spLocks/>
          </p:cNvSpPr>
          <p:nvPr/>
        </p:nvSpPr>
        <p:spPr>
          <a:xfrm>
            <a:off x="0" y="4429132"/>
            <a:ext cx="9144000" cy="1500198"/>
          </a:xfrm>
          <a:prstGeom prst="rect">
            <a:avLst/>
          </a:prstGeom>
          <a:solidFill>
            <a:srgbClr val="C00000"/>
          </a:solidFill>
          <a:scene3d>
            <a:camera prst="orthographicFront"/>
            <a:lightRig rig="threePt" dir="t"/>
          </a:scene3d>
          <a:sp3d>
            <a:bevelT/>
          </a:sp3d>
        </p:spPr>
        <p:txBody>
          <a:bodyPr vert="horz" lIns="91440" tIns="45720" rIns="91440" bIns="45720" rtlCol="0">
            <a:normAutofit fontScale="92500" lnSpcReduction="20000"/>
            <a:sp3d extrusionH="57150">
              <a:bevelT w="38100" h="38100"/>
            </a:sp3d>
          </a:bodyPr>
          <a:lstStyle/>
          <a:p>
            <a:pPr marL="342900" marR="0" lvl="0" indent="-342900" algn="ctr" defTabSz="914400" rtl="0" eaLnBrk="1" fontAlgn="auto" latinLnBrk="0" hangingPunct="1">
              <a:lnSpc>
                <a:spcPct val="100000"/>
              </a:lnSpc>
              <a:spcBef>
                <a:spcPct val="20000"/>
              </a:spcBef>
              <a:spcAft>
                <a:spcPts val="0"/>
              </a:spcAft>
              <a:buClrTx/>
              <a:buSzTx/>
              <a:tabLst/>
              <a:defRPr/>
            </a:pPr>
            <a:r>
              <a:rPr lang="el-G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Στη συνέχεια αναλύθηκαν τα στερεότυπα και συζητώντας για αυτά διεξοδικά στην τάξη (σε μορφή</a:t>
            </a: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 debate</a:t>
            </a:r>
            <a:r>
              <a:rPr lang="el-G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 συγκεντρώθηκαν σε ένα ψηφιακό έγγραφο το οποίο και αναρτήθηκε στο Διαδίκτυο.</a:t>
            </a:r>
            <a:endParaRPr kumimoji="0" lang="el-GR" sz="2800" b="0"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Comic Sans MS" pitchFamily="66" charset="0"/>
            </a:endParaRPr>
          </a:p>
        </p:txBody>
      </p:sp>
      <p:sp>
        <p:nvSpPr>
          <p:cNvPr id="8" name="7 - Ορθογώνιο"/>
          <p:cNvSpPr/>
          <p:nvPr/>
        </p:nvSpPr>
        <p:spPr>
          <a:xfrm>
            <a:off x="4122296" y="6286520"/>
            <a:ext cx="4650633" cy="369332"/>
          </a:xfrm>
          <a:prstGeom prst="rect">
            <a:avLst/>
          </a:prstGeom>
        </p:spPr>
        <p:txBody>
          <a:bodyPr wrap="none">
            <a:spAutoFit/>
          </a:bodyPr>
          <a:lstStyle/>
          <a:p>
            <a:pPr marL="342900" lvl="0" indent="-342900" algn="ctr">
              <a:spcBef>
                <a:spcPct val="20000"/>
              </a:spcBef>
              <a:defRPr/>
            </a:pPr>
            <a:r>
              <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Το έγγραφο συνέταξαν 2 μαθήτριες του Γ’1.</a:t>
            </a:r>
            <a:endPar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3 - TextBox"/>
          <p:cNvSpPr txBox="1"/>
          <p:nvPr/>
        </p:nvSpPr>
        <p:spPr>
          <a:xfrm>
            <a:off x="0" y="0"/>
            <a:ext cx="9144000" cy="1107996"/>
          </a:xfrm>
          <a:prstGeom prst="rect">
            <a:avLst/>
          </a:prstGeom>
          <a:solidFill>
            <a:srgbClr val="C00000"/>
          </a:solidFill>
        </p:spPr>
        <p:txBody>
          <a:bodyPr wrap="square" rtlCol="0">
            <a:spAutoFit/>
            <a:scene3d>
              <a:camera prst="orthographicFront"/>
              <a:lightRig rig="threePt" dir="t"/>
            </a:scene3d>
            <a:sp3d extrusionH="57150">
              <a:bevelT w="38100" h="38100" prst="angle"/>
            </a:sp3d>
          </a:bodyPr>
          <a:lstStyle/>
          <a:p>
            <a:pPr algn="ctr"/>
            <a:r>
              <a:rPr lang="el-GR" sz="6600" dirty="0" smtClean="0">
                <a:solidFill>
                  <a:srgbClr val="FFFF00"/>
                </a:solidFill>
                <a:latin typeface="Mistral" pitchFamily="66" charset="0"/>
              </a:rPr>
              <a:t>3</a:t>
            </a:r>
            <a:r>
              <a:rPr lang="el-GR" sz="6600" baseline="30000" dirty="0" smtClean="0">
                <a:solidFill>
                  <a:srgbClr val="FFFF00"/>
                </a:solidFill>
                <a:latin typeface="Mistral" pitchFamily="66" charset="0"/>
              </a:rPr>
              <a:t>ο</a:t>
            </a:r>
            <a:r>
              <a:rPr lang="el-GR" sz="6600" dirty="0" smtClean="0">
                <a:solidFill>
                  <a:srgbClr val="FFFF00"/>
                </a:solidFill>
                <a:latin typeface="Mistral" pitchFamily="66" charset="0"/>
              </a:rPr>
              <a:t> και 4</a:t>
            </a:r>
            <a:r>
              <a:rPr lang="el-GR" sz="6600" baseline="30000" dirty="0" smtClean="0">
                <a:solidFill>
                  <a:srgbClr val="FFFF00"/>
                </a:solidFill>
                <a:latin typeface="Mistral" pitchFamily="66" charset="0"/>
              </a:rPr>
              <a:t>ο</a:t>
            </a:r>
            <a:r>
              <a:rPr lang="el-GR" sz="6600" dirty="0" smtClean="0">
                <a:solidFill>
                  <a:srgbClr val="FFFF00"/>
                </a:solidFill>
                <a:latin typeface="Mistral" pitchFamily="66" charset="0"/>
              </a:rPr>
              <a:t> μάθημα </a:t>
            </a:r>
            <a:r>
              <a:rPr lang="en-US" sz="6600" dirty="0" smtClean="0">
                <a:solidFill>
                  <a:srgbClr val="FFFF00"/>
                </a:solidFill>
                <a:latin typeface="Mistral" pitchFamily="66" charset="0"/>
              </a:rPr>
              <a:t>- </a:t>
            </a:r>
            <a:r>
              <a:rPr lang="el-GR" sz="6600" dirty="0" smtClean="0">
                <a:solidFill>
                  <a:srgbClr val="FFFF00"/>
                </a:solidFill>
                <a:latin typeface="Mistral" pitchFamily="66" charset="0"/>
              </a:rPr>
              <a:t>2</a:t>
            </a:r>
            <a:r>
              <a:rPr lang="en-US" sz="6600" baseline="30000" dirty="0" err="1" smtClean="0">
                <a:solidFill>
                  <a:srgbClr val="FFFF00"/>
                </a:solidFill>
                <a:latin typeface="Mistral" pitchFamily="66" charset="0"/>
              </a:rPr>
              <a:t>st</a:t>
            </a:r>
            <a:r>
              <a:rPr lang="en-US" sz="6600" dirty="0" smtClean="0">
                <a:solidFill>
                  <a:srgbClr val="FFFF00"/>
                </a:solidFill>
                <a:latin typeface="Mistral" pitchFamily="66" charset="0"/>
              </a:rPr>
              <a:t>  </a:t>
            </a:r>
            <a:r>
              <a:rPr lang="en-US" sz="6600" dirty="0" smtClean="0">
                <a:solidFill>
                  <a:srgbClr val="FFFF00"/>
                </a:solidFill>
                <a:latin typeface="Mistral" pitchFamily="66" charset="0"/>
              </a:rPr>
              <a:t>step</a:t>
            </a:r>
            <a:r>
              <a:rPr lang="el-GR" sz="6600" dirty="0" smtClean="0">
                <a:solidFill>
                  <a:srgbClr val="FFFF00"/>
                </a:solidFill>
                <a:latin typeface="Mistral" pitchFamily="66" charset="0"/>
              </a:rPr>
              <a:t> </a:t>
            </a:r>
            <a:endParaRPr lang="el-GR" sz="6600" dirty="0">
              <a:solidFill>
                <a:srgbClr val="FFFF00"/>
              </a:solidFill>
              <a:latin typeface="Mistral" pitchFamily="66" charset="0"/>
            </a:endParaRPr>
          </a:p>
        </p:txBody>
      </p:sp>
      <p:sp>
        <p:nvSpPr>
          <p:cNvPr id="5" name="2 - Υπότιτλος"/>
          <p:cNvSpPr txBox="1">
            <a:spLocks/>
          </p:cNvSpPr>
          <p:nvPr/>
        </p:nvSpPr>
        <p:spPr>
          <a:xfrm>
            <a:off x="357158" y="1285860"/>
            <a:ext cx="8286808" cy="2214578"/>
          </a:xfrm>
          <a:prstGeom prst="rect">
            <a:avLst/>
          </a:prstGeom>
        </p:spPr>
        <p:txBody>
          <a:bodyPr vert="horz" lIns="91440" tIns="45720" rIns="91440" bIns="45720" rtlCol="0">
            <a:normAutofit fontScale="85000" lnSpcReduction="10000"/>
            <a:scene3d>
              <a:camera prst="orthographicFront"/>
              <a:lightRig rig="threePt" dir="t"/>
            </a:scene3d>
            <a:sp3d extrusionH="57150">
              <a:bevelT w="38100" h="38100"/>
            </a:sp3d>
          </a:bodyPr>
          <a:lstStyle/>
          <a:p>
            <a:pPr marL="342900" marR="0" lvl="0" indent="-342900" algn="ctr" defTabSz="914400" rtl="0" eaLnBrk="1" fontAlgn="auto" latinLnBrk="0" hangingPunct="1">
              <a:lnSpc>
                <a:spcPct val="100000"/>
              </a:lnSpc>
              <a:spcBef>
                <a:spcPct val="20000"/>
              </a:spcBef>
              <a:spcAft>
                <a:spcPts val="0"/>
              </a:spcAft>
              <a:buClrTx/>
              <a:buSzTx/>
              <a:tabLst/>
              <a:defRPr/>
            </a:pPr>
            <a:endParaRPr kumimoji="0" lang="el-GR" sz="32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endParaRPr>
          </a:p>
          <a:p>
            <a:pPr marL="342900" marR="0" lvl="0" indent="-342900" algn="ctr" defTabSz="914400" rtl="0" eaLnBrk="1" fontAlgn="auto" latinLnBrk="0" hangingPunct="1">
              <a:lnSpc>
                <a:spcPct val="100000"/>
              </a:lnSpc>
              <a:spcBef>
                <a:spcPct val="20000"/>
              </a:spcBef>
              <a:spcAft>
                <a:spcPts val="0"/>
              </a:spcAft>
              <a:buClrTx/>
              <a:buSzTx/>
              <a:tabLst/>
              <a:defRPr/>
            </a:pPr>
            <a:r>
              <a:rPr lang="el-GR" sz="280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Μετά το</a:t>
            </a:r>
            <a:r>
              <a:rPr lang="en-US" sz="280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 debate </a:t>
            </a:r>
            <a:r>
              <a:rPr lang="el-GR" sz="280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επιλέξαμε 14 φράσεις που παραπέμπουν σε στερεοτυπικές αντιλήψεις και ζητήθηκε </a:t>
            </a:r>
            <a:r>
              <a:rPr lang="el-GR" sz="2800" noProof="0" dirty="0" smtClean="0">
                <a:ln w="18415" cmpd="sng">
                  <a:solidFill>
                    <a:srgbClr val="FFFFFF"/>
                  </a:solidFill>
                  <a:prstDash val="solid"/>
                </a:ln>
                <a:solidFill>
                  <a:srgbClr val="C00000"/>
                </a:solidFill>
                <a:effectLst>
                  <a:outerShdw blurRad="63500" dir="3600000" algn="tl" rotWithShape="0">
                    <a:srgbClr val="000000">
                      <a:alpha val="70000"/>
                    </a:srgbClr>
                  </a:outerShdw>
                </a:effectLst>
                <a:latin typeface="Comic Sans MS" pitchFamily="66" charset="0"/>
              </a:rPr>
              <a:t>ανώνυμα</a:t>
            </a:r>
            <a:r>
              <a:rPr lang="el-GR" sz="280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 η προσωπική άποψη των μαθητών με σκοπό τη στατιστική αποτίμηση των τάσεων που επικρατούν στη συγκεκριμένη μαθητική κοινότητα. </a:t>
            </a:r>
            <a:endParaRPr kumimoji="0" lang="el-GR" sz="2800" b="0"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Comic Sans MS" pitchFamily="66" charset="0"/>
            </a:endParaRPr>
          </a:p>
        </p:txBody>
      </p:sp>
      <p:sp>
        <p:nvSpPr>
          <p:cNvPr id="7" name="2 - Υπότιτλος"/>
          <p:cNvSpPr txBox="1">
            <a:spLocks/>
          </p:cNvSpPr>
          <p:nvPr/>
        </p:nvSpPr>
        <p:spPr>
          <a:xfrm>
            <a:off x="0" y="4786322"/>
            <a:ext cx="9144000" cy="1214446"/>
          </a:xfrm>
          <a:prstGeom prst="rect">
            <a:avLst/>
          </a:prstGeom>
          <a:solidFill>
            <a:srgbClr val="C00000"/>
          </a:solidFill>
          <a:scene3d>
            <a:camera prst="orthographicFront"/>
            <a:lightRig rig="threePt" dir="t"/>
          </a:scene3d>
          <a:sp3d>
            <a:bevelT/>
          </a:sp3d>
        </p:spPr>
        <p:txBody>
          <a:bodyPr vert="horz" lIns="91440" tIns="45720" rIns="91440" bIns="45720" rtlCol="0">
            <a:normAutofit/>
            <a:sp3d extrusionH="57150">
              <a:bevelT w="38100" h="38100"/>
            </a:sp3d>
          </a:bodyPr>
          <a:lstStyle/>
          <a:p>
            <a:pPr marL="342900" marR="0" lvl="0" indent="-342900" algn="ctr" defTabSz="914400" rtl="0" eaLnBrk="1" fontAlgn="auto" latinLnBrk="0" hangingPunct="1">
              <a:lnSpc>
                <a:spcPct val="100000"/>
              </a:lnSpc>
              <a:spcBef>
                <a:spcPct val="20000"/>
              </a:spcBef>
              <a:spcAft>
                <a:spcPts val="0"/>
              </a:spcAft>
              <a:buClrTx/>
              <a:buSzTx/>
              <a:tabLst/>
              <a:defRPr/>
            </a:pPr>
            <a:r>
              <a:rPr lang="el-G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Από τη στατιστική αποτίμηση προέκυψαν εξαιρετικά ενδιαφέροντα συμπεράσματα.</a:t>
            </a:r>
            <a:endParaRPr kumimoji="0" lang="el-GR" sz="2800" b="0"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Comic Sans MS" pitchFamily="66"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3 - TextBox"/>
          <p:cNvSpPr txBox="1"/>
          <p:nvPr/>
        </p:nvSpPr>
        <p:spPr>
          <a:xfrm>
            <a:off x="0" y="0"/>
            <a:ext cx="9144000" cy="1107996"/>
          </a:xfrm>
          <a:prstGeom prst="rect">
            <a:avLst/>
          </a:prstGeom>
          <a:solidFill>
            <a:srgbClr val="C00000"/>
          </a:solidFill>
        </p:spPr>
        <p:txBody>
          <a:bodyPr wrap="square" rtlCol="0">
            <a:spAutoFit/>
            <a:scene3d>
              <a:camera prst="orthographicFront"/>
              <a:lightRig rig="threePt" dir="t"/>
            </a:scene3d>
            <a:sp3d extrusionH="57150">
              <a:bevelT w="38100" h="38100" prst="angle"/>
            </a:sp3d>
          </a:bodyPr>
          <a:lstStyle/>
          <a:p>
            <a:pPr algn="ctr"/>
            <a:r>
              <a:rPr lang="el-GR" sz="6600" spc="600" dirty="0" smtClean="0">
                <a:solidFill>
                  <a:srgbClr val="FFFF00"/>
                </a:solidFill>
                <a:latin typeface="Mistral" pitchFamily="66" charset="0"/>
              </a:rPr>
              <a:t>ΣΥΜΠΕΡΑΣΜΑΤΑ</a:t>
            </a:r>
            <a:endParaRPr lang="el-GR" sz="6600" spc="600" dirty="0">
              <a:solidFill>
                <a:srgbClr val="FFFF00"/>
              </a:solidFill>
              <a:latin typeface="Mistral" pitchFamily="66" charset="0"/>
            </a:endParaRPr>
          </a:p>
        </p:txBody>
      </p:sp>
      <p:sp>
        <p:nvSpPr>
          <p:cNvPr id="5" name="2 - Υπότιτλος"/>
          <p:cNvSpPr txBox="1">
            <a:spLocks/>
          </p:cNvSpPr>
          <p:nvPr/>
        </p:nvSpPr>
        <p:spPr>
          <a:xfrm>
            <a:off x="357158" y="1142984"/>
            <a:ext cx="8286808" cy="1357322"/>
          </a:xfrm>
          <a:prstGeom prst="rect">
            <a:avLst/>
          </a:prstGeom>
        </p:spPr>
        <p:txBody>
          <a:bodyPr vert="horz" lIns="91440" tIns="45720" rIns="91440" bIns="45720" rtlCol="0">
            <a:normAutofit/>
            <a:scene3d>
              <a:camera prst="orthographicFront"/>
              <a:lightRig rig="threePt" dir="t"/>
            </a:scene3d>
            <a:sp3d extrusionH="57150">
              <a:bevelT w="38100" h="38100"/>
            </a:sp3d>
          </a:bodyPr>
          <a:lstStyle/>
          <a:p>
            <a:pPr marL="342900" marR="0" lvl="0" indent="-342900" algn="ctr" defTabSz="914400" rtl="0" eaLnBrk="1" fontAlgn="auto" latinLnBrk="0" hangingPunct="1">
              <a:lnSpc>
                <a:spcPct val="100000"/>
              </a:lnSpc>
              <a:spcBef>
                <a:spcPct val="20000"/>
              </a:spcBef>
              <a:spcAft>
                <a:spcPts val="0"/>
              </a:spcAft>
              <a:buClrTx/>
              <a:buSzTx/>
              <a:tabLst/>
              <a:defRPr/>
            </a:pPr>
            <a:r>
              <a:rPr lang="el-GR" sz="320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Είστε περίεργοι να δείτε τις εφηβικές τάσεις των μαθητών</a:t>
            </a:r>
            <a:r>
              <a:rPr lang="el-GR"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μας;</a:t>
            </a:r>
            <a:r>
              <a:rPr lang="el-GR" sz="320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endParaRPr kumimoji="0" lang="el-GR" sz="3200" b="0"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endParaRPr>
          </a:p>
        </p:txBody>
      </p:sp>
      <p:sp>
        <p:nvSpPr>
          <p:cNvPr id="1028" name="AutoShape 4" descr="Fish cartoon - free PNG clipart for non-commercial use. 6805x4431 -  220.96KB. | PNGPar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030" name="AutoShape 6" descr="Fish cartoon - free PNG clipart for non-commercial use. 6805x4431 -  220.96KB. | PNGPar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032" name="AutoShape 8" descr="Fish cartoon - free PNG clipart for non-commercial use. 6805x4431 -  220.96KB. | PNGPar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9" name="8 - TextBox"/>
          <p:cNvSpPr txBox="1"/>
          <p:nvPr/>
        </p:nvSpPr>
        <p:spPr>
          <a:xfrm>
            <a:off x="3071802" y="1785926"/>
            <a:ext cx="1285884" cy="5478423"/>
          </a:xfrm>
          <a:prstGeom prst="rect">
            <a:avLst/>
          </a:prstGeom>
          <a:noFill/>
        </p:spPr>
        <p:txBody>
          <a:bodyPr wrap="square" rtlCol="0">
            <a:spAutoFit/>
            <a:scene3d>
              <a:camera prst="orthographicFront"/>
              <a:lightRig rig="threePt" dir="t"/>
            </a:scene3d>
            <a:sp3d extrusionH="57150">
              <a:bevelT w="38100" h="38100"/>
            </a:sp3d>
          </a:bodyPr>
          <a:lstStyle/>
          <a:p>
            <a:r>
              <a:rPr lang="en-US" sz="35000" b="1" i="1" dirty="0" smtClean="0">
                <a:blipFill>
                  <a:blip r:embed="rId2"/>
                  <a:stretch>
                    <a:fillRect/>
                  </a:stretch>
                </a:blipFill>
                <a:latin typeface="MV Boli" pitchFamily="2" charset="0"/>
                <a:cs typeface="MV Boli" pitchFamily="2" charset="0"/>
              </a:rPr>
              <a:t>!</a:t>
            </a:r>
            <a:endParaRPr lang="el-GR" sz="35000" b="1" i="1" dirty="0">
              <a:blipFill>
                <a:blip r:embed="rId2"/>
                <a:stretch>
                  <a:fillRect/>
                </a:stretch>
              </a:blipFill>
              <a:cs typeface="MV Boli" pitchFamily="2" charset="0"/>
            </a:endParaRPr>
          </a:p>
        </p:txBody>
      </p:sp>
      <p:sp>
        <p:nvSpPr>
          <p:cNvPr id="11" name="10 - TextBox"/>
          <p:cNvSpPr txBox="1"/>
          <p:nvPr/>
        </p:nvSpPr>
        <p:spPr>
          <a:xfrm>
            <a:off x="4143372" y="1785926"/>
            <a:ext cx="1285884" cy="5478423"/>
          </a:xfrm>
          <a:prstGeom prst="rect">
            <a:avLst/>
          </a:prstGeom>
          <a:noFill/>
        </p:spPr>
        <p:txBody>
          <a:bodyPr wrap="square" rtlCol="0">
            <a:spAutoFit/>
            <a:scene3d>
              <a:camera prst="orthographicFront"/>
              <a:lightRig rig="threePt" dir="t"/>
            </a:scene3d>
            <a:sp3d extrusionH="57150">
              <a:bevelT w="38100" h="38100"/>
            </a:sp3d>
          </a:bodyPr>
          <a:lstStyle/>
          <a:p>
            <a:r>
              <a:rPr lang="en-US" sz="35000" b="1" i="1" dirty="0" smtClean="0">
                <a:blipFill>
                  <a:blip r:embed="rId2"/>
                  <a:stretch>
                    <a:fillRect/>
                  </a:stretch>
                </a:blipFill>
                <a:latin typeface="MV Boli" pitchFamily="2" charset="0"/>
                <a:cs typeface="MV Boli" pitchFamily="2" charset="0"/>
              </a:rPr>
              <a:t>!</a:t>
            </a:r>
            <a:endParaRPr lang="el-GR" sz="35000" b="1" i="1" dirty="0">
              <a:blipFill>
                <a:blip r:embed="rId2"/>
                <a:stretch>
                  <a:fillRect/>
                </a:stretch>
              </a:blipFill>
              <a:cs typeface="MV Boli" pitchFamily="2"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3 - TextBox"/>
          <p:cNvSpPr txBox="1"/>
          <p:nvPr/>
        </p:nvSpPr>
        <p:spPr>
          <a:xfrm>
            <a:off x="0" y="0"/>
            <a:ext cx="9144000" cy="1569660"/>
          </a:xfrm>
          <a:prstGeom prst="rect">
            <a:avLst/>
          </a:prstGeom>
          <a:solidFill>
            <a:srgbClr val="C00000"/>
          </a:solidFill>
        </p:spPr>
        <p:txBody>
          <a:bodyPr wrap="square" rtlCol="0">
            <a:spAutoFit/>
            <a:scene3d>
              <a:camera prst="orthographicFront"/>
              <a:lightRig rig="threePt" dir="t"/>
            </a:scene3d>
            <a:sp3d extrusionH="57150">
              <a:bevelT w="38100" h="38100" prst="angle"/>
            </a:sp3d>
          </a:bodyPr>
          <a:lstStyle/>
          <a:p>
            <a:pPr algn="ctr"/>
            <a:r>
              <a:rPr lang="el-GR" sz="3200" i="1" spc="600" dirty="0" smtClean="0">
                <a:solidFill>
                  <a:srgbClr val="FFFF00"/>
                </a:solidFill>
                <a:latin typeface="Comic Sans MS" pitchFamily="66" charset="0"/>
              </a:rPr>
              <a:t>1</a:t>
            </a:r>
            <a:r>
              <a:rPr lang="el-GR" sz="3200" i="1" spc="600" baseline="30000" dirty="0" smtClean="0">
                <a:solidFill>
                  <a:srgbClr val="FFFF00"/>
                </a:solidFill>
                <a:latin typeface="Comic Sans MS" pitchFamily="66" charset="0"/>
              </a:rPr>
              <a:t>ο</a:t>
            </a:r>
            <a:r>
              <a:rPr lang="el-GR" sz="3200" i="1" spc="600" dirty="0" smtClean="0">
                <a:solidFill>
                  <a:srgbClr val="FFFF00"/>
                </a:solidFill>
                <a:latin typeface="Comic Sans MS" pitchFamily="66" charset="0"/>
              </a:rPr>
              <a:t> </a:t>
            </a:r>
            <a:r>
              <a:rPr lang="el-GR" sz="3200" i="1" dirty="0" smtClean="0">
                <a:solidFill>
                  <a:srgbClr val="FFFF00"/>
                </a:solidFill>
                <a:latin typeface="Comic Sans MS" pitchFamily="66" charset="0"/>
              </a:rPr>
              <a:t>στερεότυπο</a:t>
            </a:r>
          </a:p>
          <a:p>
            <a:pPr algn="ctr"/>
            <a:r>
              <a:rPr lang="el-GR" sz="3200" i="1" dirty="0" smtClean="0">
                <a:solidFill>
                  <a:schemeClr val="bg1"/>
                </a:solidFill>
                <a:latin typeface="Comic Sans MS" pitchFamily="66" charset="0"/>
              </a:rPr>
              <a:t>Οι γυναίκες κάνουν τις δουλειές του σπιτιού και όχι οι άντρες</a:t>
            </a:r>
            <a:r>
              <a:rPr lang="el-GR" sz="3200" i="1" baseline="30000" dirty="0" smtClean="0">
                <a:solidFill>
                  <a:schemeClr val="bg1"/>
                </a:solidFill>
                <a:latin typeface="Comic Sans MS" pitchFamily="66" charset="0"/>
              </a:rPr>
              <a:t> </a:t>
            </a:r>
            <a:endParaRPr lang="el-GR" sz="3200" i="1" dirty="0">
              <a:solidFill>
                <a:schemeClr val="bg1"/>
              </a:solidFill>
              <a:latin typeface="Comic Sans MS" pitchFamily="66" charset="0"/>
            </a:endParaRPr>
          </a:p>
        </p:txBody>
      </p:sp>
      <p:sp>
        <p:nvSpPr>
          <p:cNvPr id="1028" name="AutoShape 4" descr="Fish cartoon - free PNG clipart for non-commercial use. 6805x4431 -  220.96KB. | PNGPar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030" name="AutoShape 6" descr="Fish cartoon - free PNG clipart for non-commercial use. 6805x4431 -  220.96KB. | PNGPar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032" name="AutoShape 8" descr="Fish cartoon - free PNG clipart for non-commercial use. 6805x4431 -  220.96KB. | PNGPar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0" name="9 - Ορθογώνιο"/>
          <p:cNvSpPr/>
          <p:nvPr/>
        </p:nvSpPr>
        <p:spPr>
          <a:xfrm>
            <a:off x="1571604" y="6286520"/>
            <a:ext cx="1481496" cy="369332"/>
          </a:xfrm>
          <a:prstGeom prst="rect">
            <a:avLst/>
          </a:prstGeom>
          <a:solidFill>
            <a:srgbClr val="C00000"/>
          </a:solidFill>
          <a:scene3d>
            <a:camera prst="orthographicFront"/>
            <a:lightRig rig="threePt" dir="t"/>
          </a:scene3d>
          <a:sp3d>
            <a:bevelT/>
          </a:sp3d>
        </p:spPr>
        <p:txBody>
          <a:bodyPr wrap="none">
            <a:spAutoFit/>
          </a:bodyPr>
          <a:lstStyle/>
          <a:p>
            <a:pPr marL="342900" lvl="0" indent="-342900" algn="ctr">
              <a:spcBef>
                <a:spcPct val="20000"/>
              </a:spcBef>
              <a:defRPr/>
            </a:pPr>
            <a:r>
              <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ΣΥΜΦΩΝΩ</a:t>
            </a:r>
            <a:endPar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endParaRPr>
          </a:p>
        </p:txBody>
      </p:sp>
      <p:sp>
        <p:nvSpPr>
          <p:cNvPr id="12" name="11 - Ορθογώνιο"/>
          <p:cNvSpPr/>
          <p:nvPr/>
        </p:nvSpPr>
        <p:spPr>
          <a:xfrm>
            <a:off x="5613276" y="6286520"/>
            <a:ext cx="1436612" cy="369332"/>
          </a:xfrm>
          <a:prstGeom prst="rect">
            <a:avLst/>
          </a:prstGeom>
          <a:solidFill>
            <a:srgbClr val="C00000"/>
          </a:solidFill>
          <a:scene3d>
            <a:camera prst="orthographicFront"/>
            <a:lightRig rig="threePt" dir="t"/>
          </a:scene3d>
          <a:sp3d>
            <a:bevelT/>
          </a:sp3d>
        </p:spPr>
        <p:txBody>
          <a:bodyPr wrap="none">
            <a:spAutoFit/>
          </a:bodyPr>
          <a:lstStyle/>
          <a:p>
            <a:pPr marL="342900" lvl="0" indent="-342900" algn="ctr">
              <a:spcBef>
                <a:spcPct val="20000"/>
              </a:spcBef>
              <a:defRPr/>
            </a:pPr>
            <a:r>
              <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ΔΙΑΦΩΝΩ</a:t>
            </a:r>
            <a:endPar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endParaRPr>
          </a:p>
        </p:txBody>
      </p:sp>
      <p:sp>
        <p:nvSpPr>
          <p:cNvPr id="13" name="12 - Στρογγυλεμένο ορθογώνιο"/>
          <p:cNvSpPr/>
          <p:nvPr/>
        </p:nvSpPr>
        <p:spPr>
          <a:xfrm>
            <a:off x="1857356" y="5214950"/>
            <a:ext cx="857256" cy="928694"/>
          </a:xfrm>
          <a:prstGeom prst="roundRect">
            <a:avLst/>
          </a:prstGeom>
          <a:blipFill>
            <a:blip r:embed="rId2" cstate="print"/>
            <a:stretch>
              <a:fillRect/>
            </a:stretch>
          </a:blipFill>
          <a:ln w="57150">
            <a:solidFill>
              <a:srgbClr val="C00000"/>
            </a:solidFill>
          </a:ln>
          <a:scene3d>
            <a:camera prst="orthographicFront">
              <a:rot lat="0" lon="0" rev="0"/>
            </a:camera>
            <a:lightRig rig="threePt" dir="t">
              <a:rot lat="0" lon="0" rev="1200000"/>
            </a:lightRig>
          </a:scene3d>
          <a:sp3d>
            <a:bevelT w="63500" h="25400" prst="hardEdge"/>
          </a:sp3d>
        </p:spPr>
        <p:style>
          <a:lnRef idx="0">
            <a:schemeClr val="accent3"/>
          </a:lnRef>
          <a:fillRef idx="3">
            <a:schemeClr val="accent3"/>
          </a:fillRef>
          <a:effectRef idx="3">
            <a:schemeClr val="accent3"/>
          </a:effectRef>
          <a:fontRef idx="minor">
            <a:schemeClr val="lt1"/>
          </a:fontRef>
        </p:style>
        <p:txBody>
          <a:bodyPr rtlCol="0" anchor="ctr"/>
          <a:lstStyle/>
          <a:p>
            <a:pPr algn="ctr"/>
            <a:endParaRPr lang="el-GR"/>
          </a:p>
        </p:txBody>
      </p:sp>
      <p:sp>
        <p:nvSpPr>
          <p:cNvPr id="14" name="13 - Στρογγυλεμένο ορθογώνιο"/>
          <p:cNvSpPr/>
          <p:nvPr/>
        </p:nvSpPr>
        <p:spPr>
          <a:xfrm>
            <a:off x="5857884" y="3071810"/>
            <a:ext cx="857256" cy="3024000"/>
          </a:xfrm>
          <a:prstGeom prst="roundRect">
            <a:avLst/>
          </a:prstGeom>
          <a:blipFill>
            <a:blip r:embed="rId2" cstate="print"/>
            <a:stretch>
              <a:fillRect/>
            </a:stretch>
          </a:blipFill>
          <a:ln w="57150">
            <a:solidFill>
              <a:srgbClr val="C00000"/>
            </a:solidFill>
          </a:ln>
          <a:scene3d>
            <a:camera prst="orthographicFront">
              <a:rot lat="0" lon="0" rev="0"/>
            </a:camera>
            <a:lightRig rig="threePt" dir="t">
              <a:rot lat="0" lon="0" rev="1200000"/>
            </a:lightRig>
          </a:scene3d>
          <a:sp3d>
            <a:bevelT w="63500" h="25400" prst="hardEdge"/>
          </a:sp3d>
        </p:spPr>
        <p:style>
          <a:lnRef idx="0">
            <a:schemeClr val="accent3"/>
          </a:lnRef>
          <a:fillRef idx="3">
            <a:schemeClr val="accent3"/>
          </a:fillRef>
          <a:effectRef idx="3">
            <a:schemeClr val="accent3"/>
          </a:effectRef>
          <a:fontRef idx="minor">
            <a:schemeClr val="lt1"/>
          </a:fontRef>
        </p:style>
        <p:txBody>
          <a:bodyPr rtlCol="0" anchor="ctr"/>
          <a:lstStyle/>
          <a:p>
            <a:pPr algn="ctr"/>
            <a:endParaRPr lang="el-GR"/>
          </a:p>
        </p:txBody>
      </p:sp>
      <p:sp>
        <p:nvSpPr>
          <p:cNvPr id="15" name="14 - Ορθογώνιο"/>
          <p:cNvSpPr/>
          <p:nvPr/>
        </p:nvSpPr>
        <p:spPr>
          <a:xfrm>
            <a:off x="2002812" y="1928802"/>
            <a:ext cx="619080" cy="369332"/>
          </a:xfrm>
          <a:prstGeom prst="rect">
            <a:avLst/>
          </a:prstGeom>
          <a:solidFill>
            <a:srgbClr val="C00000"/>
          </a:solidFill>
          <a:scene3d>
            <a:camera prst="orthographicFront"/>
            <a:lightRig rig="threePt" dir="t"/>
          </a:scene3d>
          <a:sp3d>
            <a:bevelT/>
          </a:sp3d>
        </p:spPr>
        <p:txBody>
          <a:bodyPr wrap="none">
            <a:spAutoFit/>
          </a:bodyPr>
          <a:lstStyle/>
          <a:p>
            <a:pPr marL="342900" lvl="0" indent="-342900" algn="ctr">
              <a:spcBef>
                <a:spcPct val="20000"/>
              </a:spcBef>
              <a:defRPr/>
            </a:pPr>
            <a:r>
              <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17%</a:t>
            </a:r>
            <a:endPar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endParaRPr>
          </a:p>
        </p:txBody>
      </p:sp>
      <p:sp>
        <p:nvSpPr>
          <p:cNvPr id="16" name="15 - Ορθογώνιο"/>
          <p:cNvSpPr/>
          <p:nvPr/>
        </p:nvSpPr>
        <p:spPr>
          <a:xfrm>
            <a:off x="5863311" y="1928802"/>
            <a:ext cx="655949" cy="369332"/>
          </a:xfrm>
          <a:prstGeom prst="rect">
            <a:avLst/>
          </a:prstGeom>
          <a:solidFill>
            <a:srgbClr val="C00000"/>
          </a:solidFill>
          <a:scene3d>
            <a:camera prst="orthographicFront"/>
            <a:lightRig rig="threePt" dir="t"/>
          </a:scene3d>
          <a:sp3d>
            <a:bevelT/>
          </a:sp3d>
        </p:spPr>
        <p:txBody>
          <a:bodyPr wrap="none">
            <a:spAutoFit/>
          </a:bodyPr>
          <a:lstStyle/>
          <a:p>
            <a:pPr marL="342900" lvl="0" indent="-342900" algn="ctr">
              <a:spcBef>
                <a:spcPct val="20000"/>
              </a:spcBef>
              <a:defRPr/>
            </a:pPr>
            <a:r>
              <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73%</a:t>
            </a:r>
            <a:endPar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3 - TextBox"/>
          <p:cNvSpPr txBox="1"/>
          <p:nvPr/>
        </p:nvSpPr>
        <p:spPr>
          <a:xfrm>
            <a:off x="0" y="0"/>
            <a:ext cx="9144000" cy="1077218"/>
          </a:xfrm>
          <a:prstGeom prst="rect">
            <a:avLst/>
          </a:prstGeom>
          <a:solidFill>
            <a:srgbClr val="C00000"/>
          </a:solidFill>
        </p:spPr>
        <p:txBody>
          <a:bodyPr wrap="square" rtlCol="0">
            <a:spAutoFit/>
            <a:scene3d>
              <a:camera prst="orthographicFront"/>
              <a:lightRig rig="threePt" dir="t"/>
            </a:scene3d>
            <a:sp3d extrusionH="57150">
              <a:bevelT w="38100" h="38100" prst="angle"/>
            </a:sp3d>
          </a:bodyPr>
          <a:lstStyle/>
          <a:p>
            <a:pPr algn="ctr"/>
            <a:r>
              <a:rPr lang="el-GR" sz="3200" i="1" spc="600" dirty="0" smtClean="0">
                <a:solidFill>
                  <a:srgbClr val="FFFF00"/>
                </a:solidFill>
                <a:latin typeface="Comic Sans MS" pitchFamily="66" charset="0"/>
              </a:rPr>
              <a:t>2</a:t>
            </a:r>
            <a:r>
              <a:rPr lang="el-GR" sz="3200" i="1" spc="600" baseline="30000" dirty="0" smtClean="0">
                <a:solidFill>
                  <a:srgbClr val="FFFF00"/>
                </a:solidFill>
                <a:latin typeface="Comic Sans MS" pitchFamily="66" charset="0"/>
              </a:rPr>
              <a:t>ο</a:t>
            </a:r>
            <a:r>
              <a:rPr lang="el-GR" sz="3200" i="1" spc="600" dirty="0" smtClean="0">
                <a:solidFill>
                  <a:srgbClr val="FFFF00"/>
                </a:solidFill>
                <a:latin typeface="Comic Sans MS" pitchFamily="66" charset="0"/>
              </a:rPr>
              <a:t> </a:t>
            </a:r>
            <a:r>
              <a:rPr lang="el-GR" sz="3200" i="1" dirty="0" smtClean="0">
                <a:solidFill>
                  <a:srgbClr val="FFFF00"/>
                </a:solidFill>
                <a:latin typeface="Comic Sans MS" pitchFamily="66" charset="0"/>
              </a:rPr>
              <a:t>στερεότυπο</a:t>
            </a:r>
          </a:p>
          <a:p>
            <a:pPr algn="ctr"/>
            <a:r>
              <a:rPr lang="el-GR" sz="3200" i="1" dirty="0" smtClean="0">
                <a:solidFill>
                  <a:schemeClr val="bg1"/>
                </a:solidFill>
                <a:latin typeface="Comic Sans MS" pitchFamily="66" charset="0"/>
              </a:rPr>
              <a:t>Η γυναίκα είναι το ασθενές φύλο</a:t>
            </a:r>
            <a:endParaRPr lang="el-GR" sz="3200" i="1" dirty="0">
              <a:solidFill>
                <a:schemeClr val="bg1"/>
              </a:solidFill>
              <a:latin typeface="Comic Sans MS" pitchFamily="66" charset="0"/>
            </a:endParaRPr>
          </a:p>
        </p:txBody>
      </p:sp>
      <p:sp>
        <p:nvSpPr>
          <p:cNvPr id="1028" name="AutoShape 4" descr="Fish cartoon - free PNG clipart for non-commercial use. 6805x4431 -  220.96KB. | PNGPar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030" name="AutoShape 6" descr="Fish cartoon - free PNG clipart for non-commercial use. 6805x4431 -  220.96KB. | PNGPar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032" name="AutoShape 8" descr="Fish cartoon - free PNG clipart for non-commercial use. 6805x4431 -  220.96KB. | PNGPar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0" name="9 - Ορθογώνιο"/>
          <p:cNvSpPr/>
          <p:nvPr/>
        </p:nvSpPr>
        <p:spPr>
          <a:xfrm>
            <a:off x="1571604" y="6286520"/>
            <a:ext cx="1481496" cy="369332"/>
          </a:xfrm>
          <a:prstGeom prst="rect">
            <a:avLst/>
          </a:prstGeom>
          <a:solidFill>
            <a:srgbClr val="C00000"/>
          </a:solidFill>
          <a:scene3d>
            <a:camera prst="orthographicFront"/>
            <a:lightRig rig="threePt" dir="t"/>
          </a:scene3d>
          <a:sp3d>
            <a:bevelT/>
          </a:sp3d>
        </p:spPr>
        <p:txBody>
          <a:bodyPr wrap="none">
            <a:spAutoFit/>
          </a:bodyPr>
          <a:lstStyle/>
          <a:p>
            <a:pPr marL="342900" lvl="0" indent="-342900" algn="ctr">
              <a:spcBef>
                <a:spcPct val="20000"/>
              </a:spcBef>
              <a:defRPr/>
            </a:pPr>
            <a:r>
              <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ΣΥΜΦΩΝΩ</a:t>
            </a:r>
            <a:endPar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endParaRPr>
          </a:p>
        </p:txBody>
      </p:sp>
      <p:sp>
        <p:nvSpPr>
          <p:cNvPr id="12" name="11 - Ορθογώνιο"/>
          <p:cNvSpPr/>
          <p:nvPr/>
        </p:nvSpPr>
        <p:spPr>
          <a:xfrm>
            <a:off x="5613276" y="6286520"/>
            <a:ext cx="1436612" cy="369332"/>
          </a:xfrm>
          <a:prstGeom prst="rect">
            <a:avLst/>
          </a:prstGeom>
          <a:solidFill>
            <a:srgbClr val="C00000"/>
          </a:solidFill>
          <a:scene3d>
            <a:camera prst="orthographicFront"/>
            <a:lightRig rig="threePt" dir="t"/>
          </a:scene3d>
          <a:sp3d>
            <a:bevelT/>
          </a:sp3d>
        </p:spPr>
        <p:txBody>
          <a:bodyPr wrap="none">
            <a:spAutoFit/>
          </a:bodyPr>
          <a:lstStyle/>
          <a:p>
            <a:pPr marL="342900" lvl="0" indent="-342900" algn="ctr">
              <a:spcBef>
                <a:spcPct val="20000"/>
              </a:spcBef>
              <a:defRPr/>
            </a:pPr>
            <a:r>
              <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ΔΙΑΦΩΝΩ</a:t>
            </a:r>
            <a:endPar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endParaRPr>
          </a:p>
        </p:txBody>
      </p:sp>
      <p:sp>
        <p:nvSpPr>
          <p:cNvPr id="13" name="12 - Στρογγυλεμένο ορθογώνιο"/>
          <p:cNvSpPr/>
          <p:nvPr/>
        </p:nvSpPr>
        <p:spPr>
          <a:xfrm>
            <a:off x="1857356" y="5929330"/>
            <a:ext cx="857256" cy="214314"/>
          </a:xfrm>
          <a:prstGeom prst="roundRect">
            <a:avLst/>
          </a:prstGeom>
          <a:blipFill>
            <a:blip r:embed="rId2" cstate="print"/>
            <a:stretch>
              <a:fillRect/>
            </a:stretch>
          </a:blipFill>
          <a:ln w="57150">
            <a:solidFill>
              <a:srgbClr val="C00000"/>
            </a:solidFill>
          </a:ln>
          <a:scene3d>
            <a:camera prst="orthographicFront">
              <a:rot lat="0" lon="0" rev="0"/>
            </a:camera>
            <a:lightRig rig="threePt" dir="t">
              <a:rot lat="0" lon="0" rev="1200000"/>
            </a:lightRig>
          </a:scene3d>
          <a:sp3d>
            <a:bevelT w="63500" h="25400" prst="hardEdge"/>
          </a:sp3d>
        </p:spPr>
        <p:style>
          <a:lnRef idx="0">
            <a:schemeClr val="accent3"/>
          </a:lnRef>
          <a:fillRef idx="3">
            <a:schemeClr val="accent3"/>
          </a:fillRef>
          <a:effectRef idx="3">
            <a:schemeClr val="accent3"/>
          </a:effectRef>
          <a:fontRef idx="minor">
            <a:schemeClr val="lt1"/>
          </a:fontRef>
        </p:style>
        <p:txBody>
          <a:bodyPr rtlCol="0" anchor="ctr"/>
          <a:lstStyle/>
          <a:p>
            <a:pPr algn="ctr"/>
            <a:endParaRPr lang="el-GR"/>
          </a:p>
        </p:txBody>
      </p:sp>
      <p:sp>
        <p:nvSpPr>
          <p:cNvPr id="14" name="13 - Στρογγυλεμένο ορθογώνιο"/>
          <p:cNvSpPr/>
          <p:nvPr/>
        </p:nvSpPr>
        <p:spPr>
          <a:xfrm>
            <a:off x="5857884" y="2500306"/>
            <a:ext cx="857256" cy="3595504"/>
          </a:xfrm>
          <a:prstGeom prst="roundRect">
            <a:avLst/>
          </a:prstGeom>
          <a:blipFill>
            <a:blip r:embed="rId2" cstate="print"/>
            <a:stretch>
              <a:fillRect/>
            </a:stretch>
          </a:blipFill>
          <a:ln w="57150">
            <a:solidFill>
              <a:srgbClr val="C00000"/>
            </a:solidFill>
          </a:ln>
          <a:scene3d>
            <a:camera prst="orthographicFront">
              <a:rot lat="0" lon="0" rev="0"/>
            </a:camera>
            <a:lightRig rig="threePt" dir="t">
              <a:rot lat="0" lon="0" rev="1200000"/>
            </a:lightRig>
          </a:scene3d>
          <a:sp3d>
            <a:bevelT w="63500" h="25400" prst="hardEdge"/>
          </a:sp3d>
        </p:spPr>
        <p:style>
          <a:lnRef idx="0">
            <a:schemeClr val="accent3"/>
          </a:lnRef>
          <a:fillRef idx="3">
            <a:schemeClr val="accent3"/>
          </a:fillRef>
          <a:effectRef idx="3">
            <a:schemeClr val="accent3"/>
          </a:effectRef>
          <a:fontRef idx="minor">
            <a:schemeClr val="lt1"/>
          </a:fontRef>
        </p:style>
        <p:txBody>
          <a:bodyPr rtlCol="0" anchor="ctr"/>
          <a:lstStyle/>
          <a:p>
            <a:pPr algn="ctr"/>
            <a:endParaRPr lang="el-GR"/>
          </a:p>
        </p:txBody>
      </p:sp>
      <p:sp>
        <p:nvSpPr>
          <p:cNvPr id="15" name="14 - Ορθογώνιο"/>
          <p:cNvSpPr/>
          <p:nvPr/>
        </p:nvSpPr>
        <p:spPr>
          <a:xfrm>
            <a:off x="2000232" y="1928802"/>
            <a:ext cx="514886" cy="369332"/>
          </a:xfrm>
          <a:prstGeom prst="rect">
            <a:avLst/>
          </a:prstGeom>
          <a:solidFill>
            <a:srgbClr val="C00000"/>
          </a:solidFill>
          <a:scene3d>
            <a:camera prst="orthographicFront"/>
            <a:lightRig rig="threePt" dir="t"/>
          </a:scene3d>
          <a:sp3d>
            <a:bevelT/>
          </a:sp3d>
        </p:spPr>
        <p:txBody>
          <a:bodyPr wrap="none">
            <a:spAutoFit/>
          </a:bodyPr>
          <a:lstStyle/>
          <a:p>
            <a:pPr marL="342900" lvl="0" indent="-342900" algn="ctr">
              <a:spcBef>
                <a:spcPct val="20000"/>
              </a:spcBef>
              <a:defRPr/>
            </a:pPr>
            <a:r>
              <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3</a:t>
            </a:r>
            <a:r>
              <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a:t>
            </a:r>
            <a:endPar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endParaRPr>
          </a:p>
        </p:txBody>
      </p:sp>
      <p:sp>
        <p:nvSpPr>
          <p:cNvPr id="16" name="15 - Ορθογώνιο"/>
          <p:cNvSpPr/>
          <p:nvPr/>
        </p:nvSpPr>
        <p:spPr>
          <a:xfrm>
            <a:off x="5916315" y="1928802"/>
            <a:ext cx="655949" cy="369332"/>
          </a:xfrm>
          <a:prstGeom prst="rect">
            <a:avLst/>
          </a:prstGeom>
          <a:solidFill>
            <a:srgbClr val="C00000"/>
          </a:solidFill>
          <a:scene3d>
            <a:camera prst="orthographicFront"/>
            <a:lightRig rig="threePt" dir="t"/>
          </a:scene3d>
          <a:sp3d>
            <a:bevelT/>
          </a:sp3d>
        </p:spPr>
        <p:txBody>
          <a:bodyPr wrap="none">
            <a:spAutoFit/>
          </a:bodyPr>
          <a:lstStyle/>
          <a:p>
            <a:pPr marL="342900" lvl="0" indent="-342900" algn="ctr">
              <a:spcBef>
                <a:spcPct val="20000"/>
              </a:spcBef>
              <a:defRPr/>
            </a:pPr>
            <a:r>
              <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97%</a:t>
            </a:r>
            <a:endPar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3 - TextBox"/>
          <p:cNvSpPr txBox="1"/>
          <p:nvPr/>
        </p:nvSpPr>
        <p:spPr>
          <a:xfrm>
            <a:off x="0" y="0"/>
            <a:ext cx="9144000" cy="1077218"/>
          </a:xfrm>
          <a:prstGeom prst="rect">
            <a:avLst/>
          </a:prstGeom>
          <a:solidFill>
            <a:srgbClr val="C00000"/>
          </a:solidFill>
        </p:spPr>
        <p:txBody>
          <a:bodyPr wrap="square" rtlCol="0">
            <a:spAutoFit/>
            <a:scene3d>
              <a:camera prst="orthographicFront"/>
              <a:lightRig rig="threePt" dir="t"/>
            </a:scene3d>
            <a:sp3d extrusionH="57150">
              <a:bevelT w="38100" h="38100" prst="angle"/>
            </a:sp3d>
          </a:bodyPr>
          <a:lstStyle/>
          <a:p>
            <a:pPr algn="ctr"/>
            <a:r>
              <a:rPr lang="el-GR" sz="3200" i="1" spc="600" dirty="0" smtClean="0">
                <a:solidFill>
                  <a:srgbClr val="FFFF00"/>
                </a:solidFill>
                <a:latin typeface="Comic Sans MS" pitchFamily="66" charset="0"/>
              </a:rPr>
              <a:t>3</a:t>
            </a:r>
            <a:r>
              <a:rPr lang="el-GR" sz="3200" i="1" spc="600" baseline="30000" dirty="0" smtClean="0">
                <a:solidFill>
                  <a:srgbClr val="FFFF00"/>
                </a:solidFill>
                <a:latin typeface="Comic Sans MS" pitchFamily="66" charset="0"/>
              </a:rPr>
              <a:t>ο</a:t>
            </a:r>
            <a:r>
              <a:rPr lang="el-GR" sz="3200" i="1" spc="600" dirty="0" smtClean="0">
                <a:solidFill>
                  <a:srgbClr val="FFFF00"/>
                </a:solidFill>
                <a:latin typeface="Comic Sans MS" pitchFamily="66" charset="0"/>
              </a:rPr>
              <a:t> </a:t>
            </a:r>
            <a:r>
              <a:rPr lang="el-GR" sz="3200" i="1" dirty="0" smtClean="0">
                <a:solidFill>
                  <a:srgbClr val="FFFF00"/>
                </a:solidFill>
                <a:latin typeface="Comic Sans MS" pitchFamily="66" charset="0"/>
              </a:rPr>
              <a:t>στερεότυπο</a:t>
            </a:r>
          </a:p>
          <a:p>
            <a:pPr algn="ctr"/>
            <a:r>
              <a:rPr lang="el-GR" sz="3200" i="1" dirty="0" smtClean="0">
                <a:solidFill>
                  <a:schemeClr val="bg1"/>
                </a:solidFill>
                <a:latin typeface="Comic Sans MS" pitchFamily="66" charset="0"/>
              </a:rPr>
              <a:t>Υπάρχουν γυναικεία και αντρικά επαγγέλματα</a:t>
            </a:r>
            <a:endParaRPr lang="el-GR" sz="3200" i="1" dirty="0">
              <a:solidFill>
                <a:schemeClr val="bg1"/>
              </a:solidFill>
              <a:latin typeface="Comic Sans MS" pitchFamily="66" charset="0"/>
            </a:endParaRPr>
          </a:p>
        </p:txBody>
      </p:sp>
      <p:sp>
        <p:nvSpPr>
          <p:cNvPr id="1028" name="AutoShape 4" descr="Fish cartoon - free PNG clipart for non-commercial use. 6805x4431 -  220.96KB. | PNGPar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030" name="AutoShape 6" descr="Fish cartoon - free PNG clipart for non-commercial use. 6805x4431 -  220.96KB. | PNGPar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032" name="AutoShape 8" descr="Fish cartoon - free PNG clipart for non-commercial use. 6805x4431 -  220.96KB. | PNGPar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0" name="9 - Ορθογώνιο"/>
          <p:cNvSpPr/>
          <p:nvPr/>
        </p:nvSpPr>
        <p:spPr>
          <a:xfrm>
            <a:off x="1571604" y="6286520"/>
            <a:ext cx="1481496" cy="369332"/>
          </a:xfrm>
          <a:prstGeom prst="rect">
            <a:avLst/>
          </a:prstGeom>
          <a:solidFill>
            <a:srgbClr val="C00000"/>
          </a:solidFill>
          <a:scene3d>
            <a:camera prst="orthographicFront"/>
            <a:lightRig rig="threePt" dir="t"/>
          </a:scene3d>
          <a:sp3d>
            <a:bevelT/>
          </a:sp3d>
        </p:spPr>
        <p:txBody>
          <a:bodyPr wrap="none">
            <a:spAutoFit/>
          </a:bodyPr>
          <a:lstStyle/>
          <a:p>
            <a:pPr marL="342900" lvl="0" indent="-342900" algn="ctr">
              <a:spcBef>
                <a:spcPct val="20000"/>
              </a:spcBef>
              <a:defRPr/>
            </a:pPr>
            <a:r>
              <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ΣΥΜΦΩΝΩ</a:t>
            </a:r>
            <a:endPar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endParaRPr>
          </a:p>
        </p:txBody>
      </p:sp>
      <p:sp>
        <p:nvSpPr>
          <p:cNvPr id="12" name="11 - Ορθογώνιο"/>
          <p:cNvSpPr/>
          <p:nvPr/>
        </p:nvSpPr>
        <p:spPr>
          <a:xfrm>
            <a:off x="5613276" y="6286520"/>
            <a:ext cx="1436612" cy="369332"/>
          </a:xfrm>
          <a:prstGeom prst="rect">
            <a:avLst/>
          </a:prstGeom>
          <a:solidFill>
            <a:srgbClr val="C00000"/>
          </a:solidFill>
          <a:scene3d>
            <a:camera prst="orthographicFront"/>
            <a:lightRig rig="threePt" dir="t"/>
          </a:scene3d>
          <a:sp3d>
            <a:bevelT/>
          </a:sp3d>
        </p:spPr>
        <p:txBody>
          <a:bodyPr wrap="none">
            <a:spAutoFit/>
          </a:bodyPr>
          <a:lstStyle/>
          <a:p>
            <a:pPr marL="342900" lvl="0" indent="-342900" algn="ctr">
              <a:spcBef>
                <a:spcPct val="20000"/>
              </a:spcBef>
              <a:defRPr/>
            </a:pPr>
            <a:r>
              <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ΔΙΑΦΩΝΩ</a:t>
            </a:r>
            <a:endPar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endParaRPr>
          </a:p>
        </p:txBody>
      </p:sp>
      <p:sp>
        <p:nvSpPr>
          <p:cNvPr id="13" name="12 - Στρογγυλεμένο ορθογώνιο"/>
          <p:cNvSpPr/>
          <p:nvPr/>
        </p:nvSpPr>
        <p:spPr>
          <a:xfrm>
            <a:off x="1857356" y="5357826"/>
            <a:ext cx="857256" cy="785818"/>
          </a:xfrm>
          <a:prstGeom prst="roundRect">
            <a:avLst/>
          </a:prstGeom>
          <a:blipFill>
            <a:blip r:embed="rId2" cstate="print"/>
            <a:stretch>
              <a:fillRect/>
            </a:stretch>
          </a:blipFill>
          <a:ln w="57150">
            <a:solidFill>
              <a:srgbClr val="C00000"/>
            </a:solidFill>
          </a:ln>
          <a:scene3d>
            <a:camera prst="orthographicFront">
              <a:rot lat="0" lon="0" rev="0"/>
            </a:camera>
            <a:lightRig rig="threePt" dir="t">
              <a:rot lat="0" lon="0" rev="1200000"/>
            </a:lightRig>
          </a:scene3d>
          <a:sp3d>
            <a:bevelT w="63500" h="25400" prst="hardEdge"/>
          </a:sp3d>
        </p:spPr>
        <p:style>
          <a:lnRef idx="0">
            <a:schemeClr val="accent3"/>
          </a:lnRef>
          <a:fillRef idx="3">
            <a:schemeClr val="accent3"/>
          </a:fillRef>
          <a:effectRef idx="3">
            <a:schemeClr val="accent3"/>
          </a:effectRef>
          <a:fontRef idx="minor">
            <a:schemeClr val="lt1"/>
          </a:fontRef>
        </p:style>
        <p:txBody>
          <a:bodyPr rtlCol="0" anchor="ctr"/>
          <a:lstStyle/>
          <a:p>
            <a:pPr algn="ctr"/>
            <a:endParaRPr lang="el-GR"/>
          </a:p>
        </p:txBody>
      </p:sp>
      <p:sp>
        <p:nvSpPr>
          <p:cNvPr id="14" name="13 - Στρογγυλεμένο ορθογώνιο"/>
          <p:cNvSpPr/>
          <p:nvPr/>
        </p:nvSpPr>
        <p:spPr>
          <a:xfrm>
            <a:off x="5857884" y="2857496"/>
            <a:ext cx="857256" cy="3238314"/>
          </a:xfrm>
          <a:prstGeom prst="roundRect">
            <a:avLst/>
          </a:prstGeom>
          <a:blipFill>
            <a:blip r:embed="rId2" cstate="print"/>
            <a:stretch>
              <a:fillRect/>
            </a:stretch>
          </a:blipFill>
          <a:ln w="57150">
            <a:solidFill>
              <a:srgbClr val="C00000"/>
            </a:solidFill>
          </a:ln>
          <a:scene3d>
            <a:camera prst="orthographicFront">
              <a:rot lat="0" lon="0" rev="0"/>
            </a:camera>
            <a:lightRig rig="threePt" dir="t">
              <a:rot lat="0" lon="0" rev="1200000"/>
            </a:lightRig>
          </a:scene3d>
          <a:sp3d>
            <a:bevelT w="63500" h="25400" prst="hardEdge"/>
          </a:sp3d>
        </p:spPr>
        <p:style>
          <a:lnRef idx="0">
            <a:schemeClr val="accent3"/>
          </a:lnRef>
          <a:fillRef idx="3">
            <a:schemeClr val="accent3"/>
          </a:fillRef>
          <a:effectRef idx="3">
            <a:schemeClr val="accent3"/>
          </a:effectRef>
          <a:fontRef idx="minor">
            <a:schemeClr val="lt1"/>
          </a:fontRef>
        </p:style>
        <p:txBody>
          <a:bodyPr rtlCol="0" anchor="ctr"/>
          <a:lstStyle/>
          <a:p>
            <a:pPr algn="ctr"/>
            <a:endParaRPr lang="el-GR"/>
          </a:p>
        </p:txBody>
      </p:sp>
      <p:sp>
        <p:nvSpPr>
          <p:cNvPr id="15" name="14 - Ορθογώνιο"/>
          <p:cNvSpPr/>
          <p:nvPr/>
        </p:nvSpPr>
        <p:spPr>
          <a:xfrm>
            <a:off x="1948135" y="1928802"/>
            <a:ext cx="619080" cy="369332"/>
          </a:xfrm>
          <a:prstGeom prst="rect">
            <a:avLst/>
          </a:prstGeom>
          <a:solidFill>
            <a:srgbClr val="C00000"/>
          </a:solidFill>
          <a:scene3d>
            <a:camera prst="orthographicFront"/>
            <a:lightRig rig="threePt" dir="t"/>
          </a:scene3d>
          <a:sp3d>
            <a:bevelT/>
          </a:sp3d>
        </p:spPr>
        <p:txBody>
          <a:bodyPr wrap="none">
            <a:spAutoFit/>
          </a:bodyPr>
          <a:lstStyle/>
          <a:p>
            <a:pPr marL="342900" lvl="0" indent="-342900" algn="ctr">
              <a:spcBef>
                <a:spcPct val="20000"/>
              </a:spcBef>
              <a:defRPr/>
            </a:pPr>
            <a:r>
              <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18%</a:t>
            </a:r>
            <a:endPar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endParaRPr>
          </a:p>
        </p:txBody>
      </p:sp>
      <p:sp>
        <p:nvSpPr>
          <p:cNvPr id="16" name="15 - Ορθογώνιο"/>
          <p:cNvSpPr/>
          <p:nvPr/>
        </p:nvSpPr>
        <p:spPr>
          <a:xfrm>
            <a:off x="5916315" y="1928802"/>
            <a:ext cx="655949" cy="369332"/>
          </a:xfrm>
          <a:prstGeom prst="rect">
            <a:avLst/>
          </a:prstGeom>
          <a:solidFill>
            <a:srgbClr val="C00000"/>
          </a:solidFill>
          <a:scene3d>
            <a:camera prst="orthographicFront"/>
            <a:lightRig rig="threePt" dir="t"/>
          </a:scene3d>
          <a:sp3d>
            <a:bevelT/>
          </a:sp3d>
        </p:spPr>
        <p:txBody>
          <a:bodyPr wrap="none">
            <a:spAutoFit/>
          </a:bodyPr>
          <a:lstStyle/>
          <a:p>
            <a:pPr marL="342900" lvl="0" indent="-342900" algn="ctr">
              <a:spcBef>
                <a:spcPct val="20000"/>
              </a:spcBef>
              <a:defRPr/>
            </a:pPr>
            <a:r>
              <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82%</a:t>
            </a:r>
            <a:endPar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3 - TextBox"/>
          <p:cNvSpPr txBox="1"/>
          <p:nvPr/>
        </p:nvSpPr>
        <p:spPr>
          <a:xfrm>
            <a:off x="0" y="0"/>
            <a:ext cx="9144000" cy="1077218"/>
          </a:xfrm>
          <a:prstGeom prst="rect">
            <a:avLst/>
          </a:prstGeom>
          <a:solidFill>
            <a:srgbClr val="C00000"/>
          </a:solidFill>
        </p:spPr>
        <p:txBody>
          <a:bodyPr wrap="square" rtlCol="0">
            <a:spAutoFit/>
            <a:scene3d>
              <a:camera prst="orthographicFront"/>
              <a:lightRig rig="threePt" dir="t"/>
            </a:scene3d>
            <a:sp3d extrusionH="57150">
              <a:bevelT w="38100" h="38100" prst="angle"/>
            </a:sp3d>
          </a:bodyPr>
          <a:lstStyle/>
          <a:p>
            <a:pPr algn="ctr"/>
            <a:r>
              <a:rPr lang="el-GR" sz="3200" i="1" spc="600" dirty="0" smtClean="0">
                <a:solidFill>
                  <a:srgbClr val="FFFF00"/>
                </a:solidFill>
                <a:latin typeface="Comic Sans MS" pitchFamily="66" charset="0"/>
              </a:rPr>
              <a:t>4</a:t>
            </a:r>
            <a:r>
              <a:rPr lang="el-GR" sz="3200" i="1" spc="600" baseline="30000" dirty="0" smtClean="0">
                <a:solidFill>
                  <a:srgbClr val="FFFF00"/>
                </a:solidFill>
                <a:latin typeface="Comic Sans MS" pitchFamily="66" charset="0"/>
              </a:rPr>
              <a:t>ο</a:t>
            </a:r>
            <a:r>
              <a:rPr lang="el-GR" sz="3200" i="1" spc="600" dirty="0" smtClean="0">
                <a:solidFill>
                  <a:srgbClr val="FFFF00"/>
                </a:solidFill>
                <a:latin typeface="Comic Sans MS" pitchFamily="66" charset="0"/>
              </a:rPr>
              <a:t> </a:t>
            </a:r>
            <a:r>
              <a:rPr lang="el-GR" sz="3200" i="1" dirty="0" smtClean="0">
                <a:solidFill>
                  <a:srgbClr val="FFFF00"/>
                </a:solidFill>
                <a:latin typeface="Comic Sans MS" pitchFamily="66" charset="0"/>
              </a:rPr>
              <a:t>στερεότυπο</a:t>
            </a:r>
          </a:p>
          <a:p>
            <a:pPr algn="ctr"/>
            <a:r>
              <a:rPr lang="el-GR" sz="3200" i="1" dirty="0" smtClean="0">
                <a:solidFill>
                  <a:schemeClr val="bg1"/>
                </a:solidFill>
                <a:latin typeface="Comic Sans MS" pitchFamily="66" charset="0"/>
              </a:rPr>
              <a:t>Υπάρχουν γυναικεία και αντρικά αθλήματα</a:t>
            </a:r>
            <a:endParaRPr lang="el-GR" sz="3200" i="1" dirty="0">
              <a:solidFill>
                <a:schemeClr val="bg1"/>
              </a:solidFill>
              <a:latin typeface="Comic Sans MS" pitchFamily="66" charset="0"/>
            </a:endParaRPr>
          </a:p>
        </p:txBody>
      </p:sp>
      <p:sp>
        <p:nvSpPr>
          <p:cNvPr id="1028" name="AutoShape 4" descr="Fish cartoon - free PNG clipart for non-commercial use. 6805x4431 -  220.96KB. | PNGPar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030" name="AutoShape 6" descr="Fish cartoon - free PNG clipart for non-commercial use. 6805x4431 -  220.96KB. | PNGPar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032" name="AutoShape 8" descr="Fish cartoon - free PNG clipart for non-commercial use. 6805x4431 -  220.96KB. | PNGPar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0" name="9 - Ορθογώνιο"/>
          <p:cNvSpPr/>
          <p:nvPr/>
        </p:nvSpPr>
        <p:spPr>
          <a:xfrm>
            <a:off x="1571604" y="6286520"/>
            <a:ext cx="1481496" cy="369332"/>
          </a:xfrm>
          <a:prstGeom prst="rect">
            <a:avLst/>
          </a:prstGeom>
          <a:solidFill>
            <a:srgbClr val="C00000"/>
          </a:solidFill>
          <a:scene3d>
            <a:camera prst="orthographicFront"/>
            <a:lightRig rig="threePt" dir="t"/>
          </a:scene3d>
          <a:sp3d>
            <a:bevelT/>
          </a:sp3d>
        </p:spPr>
        <p:txBody>
          <a:bodyPr wrap="none">
            <a:spAutoFit/>
          </a:bodyPr>
          <a:lstStyle/>
          <a:p>
            <a:pPr marL="342900" lvl="0" indent="-342900" algn="ctr">
              <a:spcBef>
                <a:spcPct val="20000"/>
              </a:spcBef>
              <a:defRPr/>
            </a:pPr>
            <a:r>
              <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ΣΥΜΦΩΝΩ</a:t>
            </a:r>
            <a:endPar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endParaRPr>
          </a:p>
        </p:txBody>
      </p:sp>
      <p:sp>
        <p:nvSpPr>
          <p:cNvPr id="12" name="11 - Ορθογώνιο"/>
          <p:cNvSpPr/>
          <p:nvPr/>
        </p:nvSpPr>
        <p:spPr>
          <a:xfrm>
            <a:off x="5613276" y="6286520"/>
            <a:ext cx="1436612" cy="369332"/>
          </a:xfrm>
          <a:prstGeom prst="rect">
            <a:avLst/>
          </a:prstGeom>
          <a:solidFill>
            <a:srgbClr val="C00000"/>
          </a:solidFill>
          <a:scene3d>
            <a:camera prst="orthographicFront"/>
            <a:lightRig rig="threePt" dir="t"/>
          </a:scene3d>
          <a:sp3d>
            <a:bevelT/>
          </a:sp3d>
        </p:spPr>
        <p:txBody>
          <a:bodyPr wrap="none">
            <a:spAutoFit/>
          </a:bodyPr>
          <a:lstStyle/>
          <a:p>
            <a:pPr marL="342900" lvl="0" indent="-342900" algn="ctr">
              <a:spcBef>
                <a:spcPct val="20000"/>
              </a:spcBef>
              <a:defRPr/>
            </a:pPr>
            <a:r>
              <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ΔΙΑΦΩΝΩ</a:t>
            </a:r>
            <a:endPar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endParaRPr>
          </a:p>
        </p:txBody>
      </p:sp>
      <p:sp>
        <p:nvSpPr>
          <p:cNvPr id="13" name="12 - Στρογγυλεμένο ορθογώνιο"/>
          <p:cNvSpPr/>
          <p:nvPr/>
        </p:nvSpPr>
        <p:spPr>
          <a:xfrm>
            <a:off x="1857356" y="5572140"/>
            <a:ext cx="857256" cy="571504"/>
          </a:xfrm>
          <a:prstGeom prst="roundRect">
            <a:avLst/>
          </a:prstGeom>
          <a:blipFill>
            <a:blip r:embed="rId2" cstate="print"/>
            <a:stretch>
              <a:fillRect/>
            </a:stretch>
          </a:blipFill>
          <a:ln w="57150">
            <a:solidFill>
              <a:srgbClr val="C00000"/>
            </a:solidFill>
          </a:ln>
          <a:scene3d>
            <a:camera prst="orthographicFront">
              <a:rot lat="0" lon="0" rev="0"/>
            </a:camera>
            <a:lightRig rig="threePt" dir="t">
              <a:rot lat="0" lon="0" rev="1200000"/>
            </a:lightRig>
          </a:scene3d>
          <a:sp3d>
            <a:bevelT w="63500" h="25400" prst="hardEdge"/>
          </a:sp3d>
        </p:spPr>
        <p:style>
          <a:lnRef idx="0">
            <a:schemeClr val="accent3"/>
          </a:lnRef>
          <a:fillRef idx="3">
            <a:schemeClr val="accent3"/>
          </a:fillRef>
          <a:effectRef idx="3">
            <a:schemeClr val="accent3"/>
          </a:effectRef>
          <a:fontRef idx="minor">
            <a:schemeClr val="lt1"/>
          </a:fontRef>
        </p:style>
        <p:txBody>
          <a:bodyPr rtlCol="0" anchor="ctr"/>
          <a:lstStyle/>
          <a:p>
            <a:pPr algn="ctr"/>
            <a:endParaRPr lang="el-GR"/>
          </a:p>
        </p:txBody>
      </p:sp>
      <p:sp>
        <p:nvSpPr>
          <p:cNvPr id="14" name="13 - Στρογγυλεμένο ορθογώνιο"/>
          <p:cNvSpPr/>
          <p:nvPr/>
        </p:nvSpPr>
        <p:spPr>
          <a:xfrm>
            <a:off x="5857884" y="2714620"/>
            <a:ext cx="857256" cy="3381190"/>
          </a:xfrm>
          <a:prstGeom prst="roundRect">
            <a:avLst/>
          </a:prstGeom>
          <a:blipFill>
            <a:blip r:embed="rId2" cstate="print"/>
            <a:stretch>
              <a:fillRect/>
            </a:stretch>
          </a:blipFill>
          <a:ln w="57150">
            <a:solidFill>
              <a:srgbClr val="C00000"/>
            </a:solidFill>
          </a:ln>
          <a:scene3d>
            <a:camera prst="orthographicFront">
              <a:rot lat="0" lon="0" rev="0"/>
            </a:camera>
            <a:lightRig rig="threePt" dir="t">
              <a:rot lat="0" lon="0" rev="1200000"/>
            </a:lightRig>
          </a:scene3d>
          <a:sp3d>
            <a:bevelT w="63500" h="25400" prst="hardEdge"/>
          </a:sp3d>
        </p:spPr>
        <p:style>
          <a:lnRef idx="0">
            <a:schemeClr val="accent3"/>
          </a:lnRef>
          <a:fillRef idx="3">
            <a:schemeClr val="accent3"/>
          </a:fillRef>
          <a:effectRef idx="3">
            <a:schemeClr val="accent3"/>
          </a:effectRef>
          <a:fontRef idx="minor">
            <a:schemeClr val="lt1"/>
          </a:fontRef>
        </p:style>
        <p:txBody>
          <a:bodyPr rtlCol="0" anchor="ctr"/>
          <a:lstStyle/>
          <a:p>
            <a:pPr algn="ctr"/>
            <a:endParaRPr lang="el-GR"/>
          </a:p>
        </p:txBody>
      </p:sp>
      <p:sp>
        <p:nvSpPr>
          <p:cNvPr id="15" name="14 - Ορθογώνιο"/>
          <p:cNvSpPr/>
          <p:nvPr/>
        </p:nvSpPr>
        <p:spPr>
          <a:xfrm>
            <a:off x="1948135" y="1928802"/>
            <a:ext cx="619080" cy="369332"/>
          </a:xfrm>
          <a:prstGeom prst="rect">
            <a:avLst/>
          </a:prstGeom>
          <a:solidFill>
            <a:srgbClr val="C00000"/>
          </a:solidFill>
          <a:scene3d>
            <a:camera prst="orthographicFront"/>
            <a:lightRig rig="threePt" dir="t"/>
          </a:scene3d>
          <a:sp3d>
            <a:bevelT/>
          </a:sp3d>
        </p:spPr>
        <p:txBody>
          <a:bodyPr wrap="none">
            <a:spAutoFit/>
          </a:bodyPr>
          <a:lstStyle/>
          <a:p>
            <a:pPr marL="342900" lvl="0" indent="-342900" algn="ctr">
              <a:spcBef>
                <a:spcPct val="20000"/>
              </a:spcBef>
              <a:defRPr/>
            </a:pPr>
            <a:r>
              <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12%</a:t>
            </a:r>
            <a:endPar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endParaRPr>
          </a:p>
        </p:txBody>
      </p:sp>
      <p:sp>
        <p:nvSpPr>
          <p:cNvPr id="16" name="15 - Ορθογώνιο"/>
          <p:cNvSpPr/>
          <p:nvPr/>
        </p:nvSpPr>
        <p:spPr>
          <a:xfrm>
            <a:off x="5916315" y="1928802"/>
            <a:ext cx="655949" cy="369332"/>
          </a:xfrm>
          <a:prstGeom prst="rect">
            <a:avLst/>
          </a:prstGeom>
          <a:solidFill>
            <a:srgbClr val="C00000"/>
          </a:solidFill>
          <a:scene3d>
            <a:camera prst="orthographicFront"/>
            <a:lightRig rig="threePt" dir="t"/>
          </a:scene3d>
          <a:sp3d>
            <a:bevelT/>
          </a:sp3d>
        </p:spPr>
        <p:txBody>
          <a:bodyPr wrap="none">
            <a:spAutoFit/>
          </a:bodyPr>
          <a:lstStyle/>
          <a:p>
            <a:pPr marL="342900" lvl="0" indent="-342900" algn="ctr">
              <a:spcBef>
                <a:spcPct val="20000"/>
              </a:spcBef>
              <a:defRPr/>
            </a:pPr>
            <a:r>
              <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88%</a:t>
            </a:r>
            <a:endPar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3 - TextBox"/>
          <p:cNvSpPr txBox="1"/>
          <p:nvPr/>
        </p:nvSpPr>
        <p:spPr>
          <a:xfrm>
            <a:off x="0" y="0"/>
            <a:ext cx="9144000" cy="1077218"/>
          </a:xfrm>
          <a:prstGeom prst="rect">
            <a:avLst/>
          </a:prstGeom>
          <a:solidFill>
            <a:srgbClr val="C00000"/>
          </a:solidFill>
        </p:spPr>
        <p:txBody>
          <a:bodyPr wrap="square" rtlCol="0">
            <a:spAutoFit/>
            <a:scene3d>
              <a:camera prst="orthographicFront"/>
              <a:lightRig rig="threePt" dir="t"/>
            </a:scene3d>
            <a:sp3d extrusionH="57150">
              <a:bevelT w="38100" h="38100" prst="angle"/>
            </a:sp3d>
          </a:bodyPr>
          <a:lstStyle/>
          <a:p>
            <a:pPr algn="ctr"/>
            <a:r>
              <a:rPr lang="el-GR" sz="3200" i="1" spc="600" dirty="0" smtClean="0">
                <a:solidFill>
                  <a:srgbClr val="FFFF00"/>
                </a:solidFill>
                <a:latin typeface="Comic Sans MS" pitchFamily="66" charset="0"/>
              </a:rPr>
              <a:t>5</a:t>
            </a:r>
            <a:r>
              <a:rPr lang="el-GR" sz="3200" i="1" spc="600" baseline="30000" dirty="0" smtClean="0">
                <a:solidFill>
                  <a:srgbClr val="FFFF00"/>
                </a:solidFill>
                <a:latin typeface="Comic Sans MS" pitchFamily="66" charset="0"/>
              </a:rPr>
              <a:t>ο</a:t>
            </a:r>
            <a:r>
              <a:rPr lang="el-GR" sz="3200" i="1" spc="600" dirty="0" smtClean="0">
                <a:solidFill>
                  <a:srgbClr val="FFFF00"/>
                </a:solidFill>
                <a:latin typeface="Comic Sans MS" pitchFamily="66" charset="0"/>
              </a:rPr>
              <a:t> </a:t>
            </a:r>
            <a:r>
              <a:rPr lang="el-GR" sz="3200" i="1" dirty="0" smtClean="0">
                <a:solidFill>
                  <a:srgbClr val="FFFF00"/>
                </a:solidFill>
                <a:latin typeface="Comic Sans MS" pitchFamily="66" charset="0"/>
              </a:rPr>
              <a:t>στερεότυπο</a:t>
            </a:r>
          </a:p>
          <a:p>
            <a:pPr algn="ctr"/>
            <a:r>
              <a:rPr lang="el-GR" sz="3200" i="1" dirty="0" smtClean="0">
                <a:solidFill>
                  <a:schemeClr val="bg1"/>
                </a:solidFill>
                <a:latin typeface="Comic Sans MS" pitchFamily="66" charset="0"/>
              </a:rPr>
              <a:t>Οι άντρες δε φορούν παλ χρώματα</a:t>
            </a:r>
            <a:endParaRPr lang="el-GR" sz="3200" i="1" dirty="0">
              <a:solidFill>
                <a:schemeClr val="bg1"/>
              </a:solidFill>
              <a:latin typeface="Comic Sans MS" pitchFamily="66" charset="0"/>
            </a:endParaRPr>
          </a:p>
        </p:txBody>
      </p:sp>
      <p:sp>
        <p:nvSpPr>
          <p:cNvPr id="1028" name="AutoShape 4" descr="Fish cartoon - free PNG clipart for non-commercial use. 6805x4431 -  220.96KB. | PNGPar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030" name="AutoShape 6" descr="Fish cartoon - free PNG clipart for non-commercial use. 6805x4431 -  220.96KB. | PNGPar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032" name="AutoShape 8" descr="Fish cartoon - free PNG clipart for non-commercial use. 6805x4431 -  220.96KB. | PNGPar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0" name="9 - Ορθογώνιο"/>
          <p:cNvSpPr/>
          <p:nvPr/>
        </p:nvSpPr>
        <p:spPr>
          <a:xfrm>
            <a:off x="1571604" y="6286520"/>
            <a:ext cx="1481496" cy="369332"/>
          </a:xfrm>
          <a:prstGeom prst="rect">
            <a:avLst/>
          </a:prstGeom>
          <a:solidFill>
            <a:srgbClr val="C00000"/>
          </a:solidFill>
          <a:scene3d>
            <a:camera prst="orthographicFront"/>
            <a:lightRig rig="threePt" dir="t"/>
          </a:scene3d>
          <a:sp3d>
            <a:bevelT/>
          </a:sp3d>
        </p:spPr>
        <p:txBody>
          <a:bodyPr wrap="none">
            <a:spAutoFit/>
          </a:bodyPr>
          <a:lstStyle/>
          <a:p>
            <a:pPr marL="342900" lvl="0" indent="-342900" algn="ctr">
              <a:spcBef>
                <a:spcPct val="20000"/>
              </a:spcBef>
              <a:defRPr/>
            </a:pPr>
            <a:r>
              <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ΣΥΜΦΩΝΩ</a:t>
            </a:r>
            <a:endPar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endParaRPr>
          </a:p>
        </p:txBody>
      </p:sp>
      <p:sp>
        <p:nvSpPr>
          <p:cNvPr id="12" name="11 - Ορθογώνιο"/>
          <p:cNvSpPr/>
          <p:nvPr/>
        </p:nvSpPr>
        <p:spPr>
          <a:xfrm>
            <a:off x="5613276" y="6286520"/>
            <a:ext cx="1436612" cy="369332"/>
          </a:xfrm>
          <a:prstGeom prst="rect">
            <a:avLst/>
          </a:prstGeom>
          <a:solidFill>
            <a:srgbClr val="C00000"/>
          </a:solidFill>
          <a:scene3d>
            <a:camera prst="orthographicFront"/>
            <a:lightRig rig="threePt" dir="t"/>
          </a:scene3d>
          <a:sp3d>
            <a:bevelT/>
          </a:sp3d>
        </p:spPr>
        <p:txBody>
          <a:bodyPr wrap="none">
            <a:spAutoFit/>
          </a:bodyPr>
          <a:lstStyle/>
          <a:p>
            <a:pPr marL="342900" lvl="0" indent="-342900" algn="ctr">
              <a:spcBef>
                <a:spcPct val="20000"/>
              </a:spcBef>
              <a:defRPr/>
            </a:pPr>
            <a:r>
              <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ΔΙΑΦΩΝΩ</a:t>
            </a:r>
            <a:endPar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endParaRPr>
          </a:p>
        </p:txBody>
      </p:sp>
      <p:sp>
        <p:nvSpPr>
          <p:cNvPr id="13" name="12 - Στρογγυλεμένο ορθογώνιο"/>
          <p:cNvSpPr/>
          <p:nvPr/>
        </p:nvSpPr>
        <p:spPr>
          <a:xfrm>
            <a:off x="1857356" y="5643578"/>
            <a:ext cx="857256" cy="500066"/>
          </a:xfrm>
          <a:prstGeom prst="roundRect">
            <a:avLst/>
          </a:prstGeom>
          <a:blipFill>
            <a:blip r:embed="rId2" cstate="print"/>
            <a:stretch>
              <a:fillRect/>
            </a:stretch>
          </a:blipFill>
          <a:ln w="57150">
            <a:solidFill>
              <a:srgbClr val="C00000"/>
            </a:solidFill>
          </a:ln>
          <a:scene3d>
            <a:camera prst="orthographicFront">
              <a:rot lat="0" lon="0" rev="0"/>
            </a:camera>
            <a:lightRig rig="threePt" dir="t">
              <a:rot lat="0" lon="0" rev="1200000"/>
            </a:lightRig>
          </a:scene3d>
          <a:sp3d>
            <a:bevelT w="63500" h="25400" prst="hardEdge"/>
          </a:sp3d>
        </p:spPr>
        <p:style>
          <a:lnRef idx="0">
            <a:schemeClr val="accent3"/>
          </a:lnRef>
          <a:fillRef idx="3">
            <a:schemeClr val="accent3"/>
          </a:fillRef>
          <a:effectRef idx="3">
            <a:schemeClr val="accent3"/>
          </a:effectRef>
          <a:fontRef idx="minor">
            <a:schemeClr val="lt1"/>
          </a:fontRef>
        </p:style>
        <p:txBody>
          <a:bodyPr rtlCol="0" anchor="ctr"/>
          <a:lstStyle/>
          <a:p>
            <a:pPr algn="ctr"/>
            <a:endParaRPr lang="el-GR"/>
          </a:p>
        </p:txBody>
      </p:sp>
      <p:sp>
        <p:nvSpPr>
          <p:cNvPr id="14" name="13 - Στρογγυλεμένο ορθογώνιο"/>
          <p:cNvSpPr/>
          <p:nvPr/>
        </p:nvSpPr>
        <p:spPr>
          <a:xfrm>
            <a:off x="5857884" y="2571744"/>
            <a:ext cx="857256" cy="3524066"/>
          </a:xfrm>
          <a:prstGeom prst="roundRect">
            <a:avLst/>
          </a:prstGeom>
          <a:blipFill>
            <a:blip r:embed="rId2" cstate="print"/>
            <a:stretch>
              <a:fillRect/>
            </a:stretch>
          </a:blipFill>
          <a:ln w="57150">
            <a:solidFill>
              <a:srgbClr val="C00000"/>
            </a:solidFill>
          </a:ln>
          <a:scene3d>
            <a:camera prst="orthographicFront">
              <a:rot lat="0" lon="0" rev="0"/>
            </a:camera>
            <a:lightRig rig="threePt" dir="t">
              <a:rot lat="0" lon="0" rev="1200000"/>
            </a:lightRig>
          </a:scene3d>
          <a:sp3d>
            <a:bevelT w="63500" h="25400" prst="hardEdge"/>
          </a:sp3d>
        </p:spPr>
        <p:style>
          <a:lnRef idx="0">
            <a:schemeClr val="accent3"/>
          </a:lnRef>
          <a:fillRef idx="3">
            <a:schemeClr val="accent3"/>
          </a:fillRef>
          <a:effectRef idx="3">
            <a:schemeClr val="accent3"/>
          </a:effectRef>
          <a:fontRef idx="minor">
            <a:schemeClr val="lt1"/>
          </a:fontRef>
        </p:style>
        <p:txBody>
          <a:bodyPr rtlCol="0" anchor="ctr"/>
          <a:lstStyle/>
          <a:p>
            <a:pPr algn="ctr"/>
            <a:endParaRPr lang="el-GR"/>
          </a:p>
        </p:txBody>
      </p:sp>
      <p:sp>
        <p:nvSpPr>
          <p:cNvPr id="15" name="14 - Ορθογώνιο"/>
          <p:cNvSpPr/>
          <p:nvPr/>
        </p:nvSpPr>
        <p:spPr>
          <a:xfrm>
            <a:off x="2000232" y="1928802"/>
            <a:ext cx="514885" cy="369332"/>
          </a:xfrm>
          <a:prstGeom prst="rect">
            <a:avLst/>
          </a:prstGeom>
          <a:solidFill>
            <a:srgbClr val="C00000"/>
          </a:solidFill>
          <a:scene3d>
            <a:camera prst="orthographicFront"/>
            <a:lightRig rig="threePt" dir="t"/>
          </a:scene3d>
          <a:sp3d>
            <a:bevelT/>
          </a:sp3d>
        </p:spPr>
        <p:txBody>
          <a:bodyPr wrap="none">
            <a:spAutoFit/>
          </a:bodyPr>
          <a:lstStyle/>
          <a:p>
            <a:pPr marL="342900" lvl="0" indent="-342900" algn="ctr">
              <a:spcBef>
                <a:spcPct val="20000"/>
              </a:spcBef>
              <a:defRPr/>
            </a:pPr>
            <a:r>
              <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9%</a:t>
            </a:r>
            <a:endPar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endParaRPr>
          </a:p>
        </p:txBody>
      </p:sp>
      <p:sp>
        <p:nvSpPr>
          <p:cNvPr id="16" name="15 - Ορθογώνιο"/>
          <p:cNvSpPr/>
          <p:nvPr/>
        </p:nvSpPr>
        <p:spPr>
          <a:xfrm>
            <a:off x="5934750" y="1928802"/>
            <a:ext cx="619080" cy="369332"/>
          </a:xfrm>
          <a:prstGeom prst="rect">
            <a:avLst/>
          </a:prstGeom>
          <a:solidFill>
            <a:srgbClr val="C00000"/>
          </a:solidFill>
          <a:scene3d>
            <a:camera prst="orthographicFront"/>
            <a:lightRig rig="threePt" dir="t"/>
          </a:scene3d>
          <a:sp3d>
            <a:bevelT/>
          </a:sp3d>
        </p:spPr>
        <p:txBody>
          <a:bodyPr wrap="none">
            <a:spAutoFit/>
          </a:bodyPr>
          <a:lstStyle/>
          <a:p>
            <a:pPr marL="342900" lvl="0" indent="-342900" algn="ctr">
              <a:spcBef>
                <a:spcPct val="20000"/>
              </a:spcBef>
              <a:defRPr/>
            </a:pPr>
            <a:r>
              <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91%</a:t>
            </a:r>
            <a:endPar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TotalTime>
  <Words>499</Words>
  <Application>Microsoft Office PowerPoint</Application>
  <PresentationFormat>Προβολή στην οθόνη (4:3)</PresentationFormat>
  <Paragraphs>127</Paragraphs>
  <Slides>19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19</vt:i4>
      </vt:variant>
    </vt:vector>
  </HeadingPairs>
  <TitlesOfParts>
    <vt:vector size="20" baseType="lpstr">
      <vt:lpstr>Θέμα του Office</vt:lpstr>
      <vt:lpstr>ΣΤΕΡΕΟΤΥΠΑ ΠΡΟΚΑΤΑΛΗΨΕΙΣ</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ΣΧΟΛΕΙΑ ΓΙΑ ΟΛΟΥΣ</dc:title>
  <dc:creator>dimko</dc:creator>
  <cp:lastModifiedBy>dimko</cp:lastModifiedBy>
  <cp:revision>27</cp:revision>
  <dcterms:created xsi:type="dcterms:W3CDTF">2022-03-21T18:43:56Z</dcterms:created>
  <dcterms:modified xsi:type="dcterms:W3CDTF">2022-03-22T18:07:00Z</dcterms:modified>
</cp:coreProperties>
</file>